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81" r:id="rId4"/>
  </p:sldMasterIdLst>
  <p:notesMasterIdLst>
    <p:notesMasterId r:id="rId18"/>
  </p:notesMasterIdLst>
  <p:handoutMasterIdLst>
    <p:handoutMasterId r:id="rId19"/>
  </p:handoutMasterIdLst>
  <p:sldIdLst>
    <p:sldId id="531" r:id="rId5"/>
    <p:sldId id="532" r:id="rId6"/>
    <p:sldId id="533" r:id="rId7"/>
    <p:sldId id="534" r:id="rId8"/>
    <p:sldId id="544" r:id="rId9"/>
    <p:sldId id="537" r:id="rId10"/>
    <p:sldId id="538" r:id="rId11"/>
    <p:sldId id="539" r:id="rId12"/>
    <p:sldId id="540" r:id="rId13"/>
    <p:sldId id="541" r:id="rId14"/>
    <p:sldId id="542" r:id="rId15"/>
    <p:sldId id="543" r:id="rId16"/>
    <p:sldId id="545" r:id="rId17"/>
  </p:sldIdLst>
  <p:sldSz cx="12192000" cy="6858000"/>
  <p:notesSz cx="6858000" cy="9144000"/>
  <p:defaultTextStyle>
    <a:defPPr rtl="0">
      <a:defRPr lang="th-T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6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ผู้สร้าง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8AC"/>
    <a:srgbClr val="2F33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6400" autoAdjust="0"/>
  </p:normalViewPr>
  <p:slideViewPr>
    <p:cSldViewPr snapToGrid="0" showGuides="1">
      <p:cViewPr>
        <p:scale>
          <a:sx n="98" d="100"/>
          <a:sy n="98" d="100"/>
        </p:scale>
        <p:origin x="672" y="-294"/>
      </p:cViewPr>
      <p:guideLst>
        <p:guide orient="horz" pos="2136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xmlns="" id="{BBB53ED6-A346-41EA-88EE-98A1D5659F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xmlns="" id="{D291D7B9-1F1D-4F9B-BCD4-0B6893C41A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7A7B789-7CAD-413B-9C2F-38472D5E8CDB}" type="datetime1">
              <a:rPr lang="th-TH" smtClean="0">
                <a:latin typeface="Leelawadee" panose="020B0502040204020203" pitchFamily="34" charset="-34"/>
                <a:cs typeface="Leelawadee" panose="020B0502040204020203" pitchFamily="34" charset="-34"/>
              </a:rPr>
              <a:t>16/03/63</a:t>
            </a:fld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xmlns="" id="{BA075128-B596-47B1-BE57-1C5A71A36E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xmlns="" id="{CE17B0F1-FE0D-44CC-BCF0-1CC4C91125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BDEF39B-AF2A-4EFA-AE7E-EC1FF3735F5A}" type="slidenum">
              <a:rPr lang="th-TH" smtClean="0">
                <a:latin typeface="Leelawadee" panose="020B0502040204020203" pitchFamily="34" charset="-34"/>
                <a:cs typeface="Leelawadee" panose="020B0502040204020203" pitchFamily="34" charset="-34"/>
              </a:rPr>
              <a:t>‹#›</a:t>
            </a:fld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05744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endParaRPr lang="en-US" dirty="0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fld id="{BBAD691D-5317-4CC8-924D-C42291522901}" type="datetime1">
              <a:rPr lang="th-TH" smtClean="0"/>
              <a:pPr/>
              <a:t>16/03/63</a:t>
            </a:fld>
            <a:endParaRPr lang="en-US" dirty="0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noProof="0" dirty="0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h-TH" noProof="0" dirty="0"/>
              <a:t>คลิกเพื่อแก้ไขสไตล์ของข้อความต้นแบบ</a:t>
            </a:r>
          </a:p>
          <a:p>
            <a:pPr lvl="1" rtl="0"/>
            <a:r>
              <a:rPr lang="th-TH" noProof="0" dirty="0"/>
              <a:t>ระดับที่สอง</a:t>
            </a:r>
          </a:p>
          <a:p>
            <a:pPr lvl="2" rtl="0"/>
            <a:r>
              <a:rPr lang="th-TH" noProof="0" dirty="0"/>
              <a:t>ระดับที่สาม</a:t>
            </a:r>
          </a:p>
          <a:p>
            <a:pPr lvl="3" rtl="0"/>
            <a:r>
              <a:rPr lang="th-TH" noProof="0" dirty="0"/>
              <a:t>ระดับที่สี่</a:t>
            </a:r>
          </a:p>
          <a:p>
            <a:pPr lvl="4" rtl="0"/>
            <a:r>
              <a:rPr lang="th-TH" noProof="0" dirty="0"/>
              <a:t>ระดับที่ห้า</a:t>
            </a:r>
          </a:p>
        </p:txBody>
      </p:sp>
      <p:sp>
        <p:nvSpPr>
          <p:cNvPr id="6" name="ตัวแทนส่วนท้าย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endParaRPr lang="en-US" dirty="0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fld id="{C22109BC-39F4-43B1-850C-D5EB0E6480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159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Leelawadee" panose="020B0502040204020203" pitchFamily="34" charset="-34"/>
        <a:ea typeface="+mn-ea"/>
        <a:cs typeface="Leelawadee" panose="020B0502040204020203" pitchFamily="34" charset="-34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Leelawadee" panose="020B0502040204020203" pitchFamily="34" charset="-34"/>
        <a:ea typeface="+mn-ea"/>
        <a:cs typeface="Leelawadee" panose="020B0502040204020203" pitchFamily="34" charset="-34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Leelawadee" panose="020B0502040204020203" pitchFamily="34" charset="-34"/>
        <a:ea typeface="+mn-ea"/>
        <a:cs typeface="Leelawadee" panose="020B0502040204020203" pitchFamily="34" charset="-34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Leelawadee" panose="020B0502040204020203" pitchFamily="34" charset="-34"/>
        <a:ea typeface="+mn-ea"/>
        <a:cs typeface="Leelawadee" panose="020B0502040204020203" pitchFamily="34" charset="-34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Leelawadee" panose="020B0502040204020203" pitchFamily="34" charset="-34"/>
        <a:ea typeface="+mn-ea"/>
        <a:cs typeface="Leelawadee" panose="020B0502040204020203" pitchFamily="34" charset="-34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th-TH" smtClean="0">
                <a:latin typeface="Leelawadee" panose="020B0502040204020203" pitchFamily="34" charset="-34"/>
                <a:cs typeface="Leelawadee" panose="020B0502040204020203" pitchFamily="34" charset="-34"/>
              </a:rPr>
              <a:t>1</a:t>
            </a:fld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64993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th-TH" smtClean="0">
                <a:latin typeface="Leelawadee" panose="020B0502040204020203" pitchFamily="34" charset="-34"/>
                <a:cs typeface="Leelawadee" panose="020B0502040204020203" pitchFamily="34" charset="-34"/>
              </a:rPr>
              <a:t>2</a:t>
            </a:fld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047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th-TH" smtClean="0">
                <a:latin typeface="Leelawadee" panose="020B0502040204020203" pitchFamily="34" charset="-34"/>
                <a:cs typeface="Leelawadee" panose="020B0502040204020203" pitchFamily="34" charset="-34"/>
              </a:rPr>
              <a:t>3</a:t>
            </a:fld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93156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th-TH" smtClean="0">
                <a:latin typeface="Leelawadee" panose="020B0502040204020203" pitchFamily="34" charset="-34"/>
                <a:cs typeface="Leelawadee" panose="020B0502040204020203" pitchFamily="34" charset="-34"/>
              </a:rPr>
              <a:t>4</a:t>
            </a:fld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35447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th-TH" smtClean="0">
                <a:latin typeface="Leelawadee" panose="020B0502040204020203" pitchFamily="34" charset="-34"/>
                <a:cs typeface="Leelawadee" panose="020B0502040204020203" pitchFamily="34" charset="-34"/>
              </a:rPr>
              <a:t>5</a:t>
            </a:fld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98440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th-TH" smtClean="0">
                <a:latin typeface="Leelawadee" panose="020B0502040204020203" pitchFamily="34" charset="-34"/>
                <a:cs typeface="Leelawadee" panose="020B0502040204020203" pitchFamily="34" charset="-34"/>
              </a:rPr>
              <a:t>6</a:t>
            </a:fld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10582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th-TH" smtClean="0">
                <a:latin typeface="Leelawadee" panose="020B0502040204020203" pitchFamily="34" charset="-34"/>
                <a:cs typeface="Leelawadee" panose="020B0502040204020203" pitchFamily="34" charset="-34"/>
              </a:rPr>
              <a:t>7</a:t>
            </a:fld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31244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th-TH" smtClean="0">
                <a:latin typeface="Leelawadee" panose="020B0502040204020203" pitchFamily="34" charset="-34"/>
                <a:cs typeface="Leelawadee" panose="020B0502040204020203" pitchFamily="34" charset="-34"/>
              </a:rPr>
              <a:t>8</a:t>
            </a:fld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76488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th-TH" smtClean="0">
                <a:latin typeface="Leelawadee" panose="020B0502040204020203" pitchFamily="34" charset="-34"/>
                <a:cs typeface="Leelawadee" panose="020B0502040204020203" pitchFamily="34" charset="-34"/>
              </a:rPr>
              <a:t>9</a:t>
            </a:fld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27782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th-TH" smtClean="0">
                <a:latin typeface="Leelawadee" panose="020B0502040204020203" pitchFamily="34" charset="-34"/>
                <a:cs typeface="Leelawadee" panose="020B0502040204020203" pitchFamily="34" charset="-34"/>
              </a:rPr>
              <a:t>10</a:t>
            </a:fld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372632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th-TH" smtClean="0">
                <a:latin typeface="Leelawadee" panose="020B0502040204020203" pitchFamily="34" charset="-34"/>
                <a:cs typeface="Leelawadee" panose="020B0502040204020203" pitchFamily="34" charset="-34"/>
              </a:rPr>
              <a:t>11</a:t>
            </a:fld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138282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th-TH" smtClean="0">
                <a:latin typeface="Leelawadee" panose="020B0502040204020203" pitchFamily="34" charset="-34"/>
                <a:cs typeface="Leelawadee" panose="020B0502040204020203" pitchFamily="34" charset="-34"/>
              </a:rPr>
              <a:t>12</a:t>
            </a:fld>
            <a:endParaRPr lang="th-TH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28206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วงรี 17"/>
          <p:cNvSpPr/>
          <p:nvPr userDrawn="1"/>
        </p:nvSpPr>
        <p:spPr>
          <a:xfrm>
            <a:off x="1526768" y="3429000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20" name="รูปแบบอิสระ: รูปร่าง 17">
            <a:extLst>
              <a:ext uri="{FF2B5EF4-FFF2-40B4-BE49-F238E27FC236}">
                <a16:creationId xmlns:a16="http://schemas.microsoft.com/office/drawing/2014/main" xmlns="" id="{4703ED78-9792-4917-9463-BAE14924155A}"/>
              </a:ext>
            </a:extLst>
          </p:cNvPr>
          <p:cNvSpPr/>
          <p:nvPr userDrawn="1"/>
        </p:nvSpPr>
        <p:spPr>
          <a:xfrm rot="10800000">
            <a:off x="8439878" y="5850862"/>
            <a:ext cx="3682959" cy="100713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22" name="รูปแบบอิสระ: รูปร่าง 18">
            <a:extLst>
              <a:ext uri="{FF2B5EF4-FFF2-40B4-BE49-F238E27FC236}">
                <a16:creationId xmlns:a16="http://schemas.microsoft.com/office/drawing/2014/main" xmlns="" id="{6CB0B64F-356D-4C37-BDB5-3CB1B066C4C9}"/>
              </a:ext>
            </a:extLst>
          </p:cNvPr>
          <p:cNvSpPr/>
          <p:nvPr userDrawn="1"/>
        </p:nvSpPr>
        <p:spPr>
          <a:xfrm>
            <a:off x="1104900" y="-9056"/>
            <a:ext cx="3682959" cy="100713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82981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วงรี 6">
            <a:extLst>
              <a:ext uri="{FF2B5EF4-FFF2-40B4-BE49-F238E27FC236}">
                <a16:creationId xmlns:a16="http://schemas.microsoft.com/office/drawing/2014/main" xmlns="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8" name="วงรี 7">
            <a:extLst>
              <a:ext uri="{FF2B5EF4-FFF2-40B4-BE49-F238E27FC236}">
                <a16:creationId xmlns:a16="http://schemas.microsoft.com/office/drawing/2014/main" xmlns="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9" name="วงรี 8">
            <a:extLst>
              <a:ext uri="{FF2B5EF4-FFF2-40B4-BE49-F238E27FC236}">
                <a16:creationId xmlns:a16="http://schemas.microsoft.com/office/drawing/2014/main" xmlns="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0" name="วงรี 9">
            <a:extLst>
              <a:ext uri="{FF2B5EF4-FFF2-40B4-BE49-F238E27FC236}">
                <a16:creationId xmlns:a16="http://schemas.microsoft.com/office/drawing/2014/main" xmlns="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1" name="รูปแบบอิสระ: รูปร่าง 10">
            <a:extLst>
              <a:ext uri="{FF2B5EF4-FFF2-40B4-BE49-F238E27FC236}">
                <a16:creationId xmlns:a16="http://schemas.microsoft.com/office/drawing/2014/main" xmlns="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2" name="รูปแบบอิสระ: รูปร่าง 11">
            <a:extLst>
              <a:ext uri="{FF2B5EF4-FFF2-40B4-BE49-F238E27FC236}">
                <a16:creationId xmlns:a16="http://schemas.microsoft.com/office/drawing/2014/main" xmlns="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23889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450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0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วงรี 9">
            <a:extLst>
              <a:ext uri="{FF2B5EF4-FFF2-40B4-BE49-F238E27FC236}">
                <a16:creationId xmlns:a16="http://schemas.microsoft.com/office/drawing/2014/main" xmlns="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1" name="วงรี 10">
            <a:extLst>
              <a:ext uri="{FF2B5EF4-FFF2-40B4-BE49-F238E27FC236}">
                <a16:creationId xmlns:a16="http://schemas.microsoft.com/office/drawing/2014/main" xmlns="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2" name="วงรี 11">
            <a:extLst>
              <a:ext uri="{FF2B5EF4-FFF2-40B4-BE49-F238E27FC236}">
                <a16:creationId xmlns:a16="http://schemas.microsoft.com/office/drawing/2014/main" xmlns="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3" name="วงรี 12">
            <a:extLst>
              <a:ext uri="{FF2B5EF4-FFF2-40B4-BE49-F238E27FC236}">
                <a16:creationId xmlns:a16="http://schemas.microsoft.com/office/drawing/2014/main" xmlns="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4" name="รูปแบบอิสระ: รูปร่าง 10">
            <a:extLst>
              <a:ext uri="{FF2B5EF4-FFF2-40B4-BE49-F238E27FC236}">
                <a16:creationId xmlns:a16="http://schemas.microsoft.com/office/drawing/2014/main" xmlns="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5" name="รูปแบบอิสระ: รูปร่าง 11">
            <a:extLst>
              <a:ext uri="{FF2B5EF4-FFF2-40B4-BE49-F238E27FC236}">
                <a16:creationId xmlns:a16="http://schemas.microsoft.com/office/drawing/2014/main" xmlns="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54788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17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558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711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83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973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039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892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9086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14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007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8541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วงรี 1"/>
          <p:cNvSpPr/>
          <p:nvPr/>
        </p:nvSpPr>
        <p:spPr>
          <a:xfrm>
            <a:off x="3139127" y="2540523"/>
            <a:ext cx="1998483" cy="198796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8" name="วงรี 7"/>
          <p:cNvSpPr/>
          <p:nvPr/>
        </p:nvSpPr>
        <p:spPr>
          <a:xfrm>
            <a:off x="9339902" y="3267948"/>
            <a:ext cx="535937" cy="533117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9" name="วงรี 8"/>
          <p:cNvSpPr/>
          <p:nvPr/>
        </p:nvSpPr>
        <p:spPr>
          <a:xfrm>
            <a:off x="1526768" y="3429000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7" name="ชื่อเรื่อง 2"/>
          <p:cNvSpPr>
            <a:spLocks noGrp="1"/>
          </p:cNvSpPr>
          <p:nvPr>
            <p:ph type="title" hasCustomPrompt="1"/>
          </p:nvPr>
        </p:nvSpPr>
        <p:spPr>
          <a:xfrm>
            <a:off x="1104900" y="1979630"/>
            <a:ext cx="10668000" cy="2969443"/>
          </a:xfrm>
          <a:prstGeom prst="rect">
            <a:avLst/>
          </a:prstGeom>
          <a:effectLst/>
        </p:spPr>
        <p:txBody>
          <a:bodyPr tIns="0" bIns="91440" rtlCol="0" anchor="ctr" anchorCtr="0"/>
          <a:lstStyle>
            <a:lvl1pPr algn="ctr">
              <a:lnSpc>
                <a:spcPct val="150000"/>
              </a:lnSpc>
              <a:defRPr sz="11499" kern="3000" spc="2000" baseline="0"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pPr rtl="0"/>
            <a:r>
              <a:rPr lang="th-TH" noProof="0" dirty="0"/>
              <a:t>ชื่อเรื่องที่นี่</a:t>
            </a:r>
          </a:p>
        </p:txBody>
      </p:sp>
      <p:sp>
        <p:nvSpPr>
          <p:cNvPr id="10" name="วงรี 9"/>
          <p:cNvSpPr/>
          <p:nvPr/>
        </p:nvSpPr>
        <p:spPr>
          <a:xfrm>
            <a:off x="3120076" y="1119481"/>
            <a:ext cx="4749538" cy="4724544"/>
          </a:xfrm>
          <a:prstGeom prst="ellipse">
            <a:avLst/>
          </a:prstGeom>
          <a:noFill/>
          <a:ln w="3175">
            <a:solidFill>
              <a:schemeClr val="tx1">
                <a:alpha val="1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2" name="วงรี 11"/>
          <p:cNvSpPr/>
          <p:nvPr/>
        </p:nvSpPr>
        <p:spPr>
          <a:xfrm>
            <a:off x="1526769" y="1668430"/>
            <a:ext cx="3610841" cy="3591839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7" name="วงรี 16"/>
          <p:cNvSpPr/>
          <p:nvPr userDrawn="1"/>
        </p:nvSpPr>
        <p:spPr>
          <a:xfrm>
            <a:off x="1526768" y="3429000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8" name="รูปแบบอิสระ: รูปร่าง 17">
            <a:extLst>
              <a:ext uri="{FF2B5EF4-FFF2-40B4-BE49-F238E27FC236}">
                <a16:creationId xmlns:a16="http://schemas.microsoft.com/office/drawing/2014/main" xmlns="" id="{4703ED78-9792-4917-9463-BAE14924155A}"/>
              </a:ext>
            </a:extLst>
          </p:cNvPr>
          <p:cNvSpPr/>
          <p:nvPr userDrawn="1"/>
        </p:nvSpPr>
        <p:spPr>
          <a:xfrm rot="10800000">
            <a:off x="8439878" y="5850862"/>
            <a:ext cx="3682959" cy="100713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9" name="รูปแบบอิสระ: รูปร่าง 18">
            <a:extLst>
              <a:ext uri="{FF2B5EF4-FFF2-40B4-BE49-F238E27FC236}">
                <a16:creationId xmlns:a16="http://schemas.microsoft.com/office/drawing/2014/main" xmlns="" id="{6CB0B64F-356D-4C37-BDB5-3CB1B066C4C9}"/>
              </a:ext>
            </a:extLst>
          </p:cNvPr>
          <p:cNvSpPr/>
          <p:nvPr userDrawn="1"/>
        </p:nvSpPr>
        <p:spPr>
          <a:xfrm>
            <a:off x="1104900" y="-9056"/>
            <a:ext cx="3682959" cy="100713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3" name="ชื่อเรื่องรอง 2">
            <a:extLst>
              <a:ext uri="{FF2B5EF4-FFF2-40B4-BE49-F238E27FC236}">
                <a16:creationId xmlns:a16="http://schemas.microsoft.com/office/drawing/2014/main" xmlns="" id="{742D2790-EA30-4E0B-B8F3-16FBA340C5A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4900" y="4528489"/>
            <a:ext cx="10668000" cy="853179"/>
          </a:xfrm>
        </p:spPr>
        <p:txBody>
          <a:bodyPr vert="horz" lIns="0" tIns="45720" rIns="0" bIns="45720" rtlCol="0">
            <a:noAutofit/>
          </a:bodyPr>
          <a:lstStyle>
            <a:lvl1pPr marL="0" indent="0" algn="ctr">
              <a:buNone/>
              <a:defRPr lang="en-US" sz="3600" spc="600">
                <a:solidFill>
                  <a:srgbClr val="2F3342"/>
                </a:solidFill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pPr marL="228600" lvl="0" indent="-228600" algn="ctr" rtl="0"/>
            <a:r>
              <a:rPr lang="th-TH" noProof="0" dirty="0"/>
              <a:t>คลิกเพื่อแก้ไขสไตล์คำบรรยายต้นแบบ</a:t>
            </a:r>
          </a:p>
        </p:txBody>
      </p:sp>
    </p:spTree>
    <p:extLst>
      <p:ext uri="{BB962C8B-B14F-4D97-AF65-F5344CB8AC3E}">
        <p14:creationId xmlns:p14="http://schemas.microsoft.com/office/powerpoint/2010/main" val="22966694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50126770-6622-450D-A1F3-BC241C88D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352550"/>
            <a:ext cx="10248899" cy="4824413"/>
          </a:xfrm>
        </p:spPr>
        <p:txBody>
          <a:bodyPr rtlCol="0"/>
          <a:lstStyle>
            <a:lvl1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  <a:lvl2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2pPr>
            <a:lvl3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3pPr>
            <a:lvl4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4pPr>
            <a:lvl5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5pPr>
          </a:lstStyle>
          <a:p>
            <a:pPr lvl="0" rtl="0"/>
            <a:r>
              <a:rPr lang="th-TH" noProof="0" smtClean="0"/>
              <a:t>คลิกเพื่อแก้ไขสไตล์ของข้อความต้นแบบ</a:t>
            </a:r>
          </a:p>
          <a:p>
            <a:pPr lvl="1" rtl="0"/>
            <a:r>
              <a:rPr lang="th-TH" noProof="0" smtClean="0"/>
              <a:t>ระดับที่สอง</a:t>
            </a:r>
          </a:p>
          <a:p>
            <a:pPr lvl="2" rtl="0"/>
            <a:r>
              <a:rPr lang="th-TH" noProof="0" smtClean="0"/>
              <a:t>ระดับที่สาม</a:t>
            </a:r>
          </a:p>
          <a:p>
            <a:pPr lvl="3" rtl="0"/>
            <a:r>
              <a:rPr lang="th-TH" noProof="0" smtClean="0"/>
              <a:t>ระดับที่สี่</a:t>
            </a:r>
          </a:p>
          <a:p>
            <a:pPr lvl="4" rtl="0"/>
            <a:r>
              <a:rPr lang="th-TH" noProof="0" smtClean="0"/>
              <a:t>ระดับที่ห้า</a:t>
            </a:r>
            <a:endParaRPr lang="th-TH" noProof="0" dirty="0"/>
          </a:p>
        </p:txBody>
      </p:sp>
      <p:sp>
        <p:nvSpPr>
          <p:cNvPr id="7" name="วงรี 6">
            <a:extLst>
              <a:ext uri="{FF2B5EF4-FFF2-40B4-BE49-F238E27FC236}">
                <a16:creationId xmlns:a16="http://schemas.microsoft.com/office/drawing/2014/main" xmlns="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8" name="วงรี 7">
            <a:extLst>
              <a:ext uri="{FF2B5EF4-FFF2-40B4-BE49-F238E27FC236}">
                <a16:creationId xmlns:a16="http://schemas.microsoft.com/office/drawing/2014/main" xmlns="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9" name="วงรี 8">
            <a:extLst>
              <a:ext uri="{FF2B5EF4-FFF2-40B4-BE49-F238E27FC236}">
                <a16:creationId xmlns:a16="http://schemas.microsoft.com/office/drawing/2014/main" xmlns="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0" name="วงรี 9">
            <a:extLst>
              <a:ext uri="{FF2B5EF4-FFF2-40B4-BE49-F238E27FC236}">
                <a16:creationId xmlns:a16="http://schemas.microsoft.com/office/drawing/2014/main" xmlns="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1" name="รูปแบบอิสระ: รูปร่าง 10">
            <a:extLst>
              <a:ext uri="{FF2B5EF4-FFF2-40B4-BE49-F238E27FC236}">
                <a16:creationId xmlns:a16="http://schemas.microsoft.com/office/drawing/2014/main" xmlns="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2" name="รูปแบบอิสระ: รูปร่าง 11">
            <a:extLst>
              <a:ext uri="{FF2B5EF4-FFF2-40B4-BE49-F238E27FC236}">
                <a16:creationId xmlns:a16="http://schemas.microsoft.com/office/drawing/2014/main" xmlns="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4" name="ชื่อเรื่อง 13">
            <a:extLst>
              <a:ext uri="{FF2B5EF4-FFF2-40B4-BE49-F238E27FC236}">
                <a16:creationId xmlns:a16="http://schemas.microsoft.com/office/drawing/2014/main" xmlns="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pPr rtl="0"/>
            <a:r>
              <a:rPr lang="th-TH" noProof="0" smtClean="0"/>
              <a:t>คลิกเพื่อแก้ไขสไตล์ชื่อเรื่องต้นแบบ</a:t>
            </a:r>
            <a:endParaRPr lang="th-TH" noProof="0" dirty="0"/>
          </a:p>
        </p:txBody>
      </p:sp>
    </p:spTree>
    <p:extLst>
      <p:ext uri="{BB962C8B-B14F-4D97-AF65-F5344CB8AC3E}">
        <p14:creationId xmlns:p14="http://schemas.microsoft.com/office/powerpoint/2010/main" val="29668772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ส่วนหั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xmlns="" id="{EA32EE4F-6B2E-4FCC-BC34-5BF831F902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5425439" y="0"/>
            <a:ext cx="6766561" cy="6858000"/>
          </a:xfrm>
          <a:custGeom>
            <a:avLst/>
            <a:gdLst>
              <a:gd name="connsiteX0" fmla="*/ 0 w 6766561"/>
              <a:gd name="connsiteY0" fmla="*/ 0 h 6858000"/>
              <a:gd name="connsiteX1" fmla="*/ 6766561 w 6766561"/>
              <a:gd name="connsiteY1" fmla="*/ 0 h 6858000"/>
              <a:gd name="connsiteX2" fmla="*/ 6766561 w 6766561"/>
              <a:gd name="connsiteY2" fmla="*/ 6858000 h 6858000"/>
              <a:gd name="connsiteX3" fmla="*/ 0 w 67665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6561" h="6858000">
                <a:moveTo>
                  <a:pt x="0" y="0"/>
                </a:moveTo>
                <a:lnTo>
                  <a:pt x="6766561" y="0"/>
                </a:lnTo>
                <a:lnTo>
                  <a:pt x="676656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วงรี 22"/>
          <p:cNvSpPr/>
          <p:nvPr/>
        </p:nvSpPr>
        <p:spPr>
          <a:xfrm>
            <a:off x="1755742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66" name="วงรี 65"/>
          <p:cNvSpPr/>
          <p:nvPr/>
        </p:nvSpPr>
        <p:spPr>
          <a:xfrm>
            <a:off x="392841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35" name="วงรี 34"/>
          <p:cNvSpPr/>
          <p:nvPr/>
        </p:nvSpPr>
        <p:spPr>
          <a:xfrm>
            <a:off x="1524000" y="1812813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8" name="รูปแบบอิสระ: รูปร่าง 17">
            <a:extLst>
              <a:ext uri="{FF2B5EF4-FFF2-40B4-BE49-F238E27FC236}">
                <a16:creationId xmlns:a16="http://schemas.microsoft.com/office/drawing/2014/main" xmlns="" id="{125D7C1C-9CF4-47B3-9ABC-8F0E2CE6CD31}"/>
              </a:ext>
            </a:extLst>
          </p:cNvPr>
          <p:cNvSpPr/>
          <p:nvPr userDrawn="1"/>
        </p:nvSpPr>
        <p:spPr>
          <a:xfrm rot="10800000">
            <a:off x="3192203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9" name="รูปแบบอิสระ: รูปร่าง 18">
            <a:extLst>
              <a:ext uri="{FF2B5EF4-FFF2-40B4-BE49-F238E27FC236}">
                <a16:creationId xmlns:a16="http://schemas.microsoft.com/office/drawing/2014/main" xmlns="" id="{B0B53361-3F22-4468-B6F8-71E345F7077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B4B38687-48E7-4488-BB10-BDE4F5A73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144" y="1237089"/>
            <a:ext cx="4562856" cy="1563624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n-US" sz="3600" b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Leelawadee" panose="020B0502040204020203" pitchFamily="34" charset="-34"/>
                <a:ea typeface="+mn-ea"/>
                <a:cs typeface="Leelawadee" panose="020B0502040204020203" pitchFamily="34" charset="-34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th-TH" noProof="0" smtClean="0"/>
              <a:t>คลิกเพื่อแก้ไขสไตล์ชื่อเรื่องต้นแบบ</a:t>
            </a:r>
            <a:endParaRPr lang="th-TH" noProof="0" dirty="0"/>
          </a:p>
        </p:txBody>
      </p:sp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xmlns="" id="{9F3A5C24-92D8-4CC1-AF50-F29B9C30BDBB}"/>
              </a:ext>
            </a:extLst>
          </p:cNvPr>
          <p:cNvSpPr/>
          <p:nvPr userDrawn="1"/>
        </p:nvSpPr>
        <p:spPr>
          <a:xfrm>
            <a:off x="5425439" y="0"/>
            <a:ext cx="676656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1" name="ตัวแทนข้อความ 2">
            <a:extLst>
              <a:ext uri="{FF2B5EF4-FFF2-40B4-BE49-F238E27FC236}">
                <a16:creationId xmlns:a16="http://schemas.microsoft.com/office/drawing/2014/main" xmlns="" id="{89F459E6-70DE-4FF8-AD0C-1B49B34CF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3143" y="2888791"/>
            <a:ext cx="4562856" cy="2410459"/>
          </a:xfrm>
        </p:spPr>
        <p:txBody>
          <a:bodyPr vert="horz" lIns="91440" tIns="73152" rIns="91440" bIns="45720" rtlCol="0">
            <a:noAutofit/>
          </a:bodyPr>
          <a:lstStyle>
            <a:lvl1pPr marL="0" indent="0" algn="l">
              <a:buNone/>
              <a:defRPr lang="en-US" sz="1400" b="0" i="0" baseline="0">
                <a:effectLst/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pPr marL="228600" lvl="0" indent="-228600" rtl="0">
              <a:lnSpc>
                <a:spcPct val="145000"/>
              </a:lnSpc>
              <a:spcBef>
                <a:spcPts val="0"/>
              </a:spcBef>
            </a:pPr>
            <a:r>
              <a:rPr lang="th-TH" noProof="0" smtClean="0"/>
              <a:t>คลิกเพื่อแก้ไขสไตล์ของข้อความต้นแบบ</a:t>
            </a:r>
          </a:p>
        </p:txBody>
      </p:sp>
    </p:spTree>
    <p:extLst>
      <p:ext uri="{BB962C8B-B14F-4D97-AF65-F5344CB8AC3E}">
        <p14:creationId xmlns:p14="http://schemas.microsoft.com/office/powerpoint/2010/main" val="236975078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เนื้อหาส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วงรี 6">
            <a:extLst>
              <a:ext uri="{FF2B5EF4-FFF2-40B4-BE49-F238E27FC236}">
                <a16:creationId xmlns:a16="http://schemas.microsoft.com/office/drawing/2014/main" xmlns="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8" name="วงรี 7">
            <a:extLst>
              <a:ext uri="{FF2B5EF4-FFF2-40B4-BE49-F238E27FC236}">
                <a16:creationId xmlns:a16="http://schemas.microsoft.com/office/drawing/2014/main" xmlns="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9" name="วงรี 8">
            <a:extLst>
              <a:ext uri="{FF2B5EF4-FFF2-40B4-BE49-F238E27FC236}">
                <a16:creationId xmlns:a16="http://schemas.microsoft.com/office/drawing/2014/main" xmlns="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0" name="วงรี 9">
            <a:extLst>
              <a:ext uri="{FF2B5EF4-FFF2-40B4-BE49-F238E27FC236}">
                <a16:creationId xmlns:a16="http://schemas.microsoft.com/office/drawing/2014/main" xmlns="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1" name="รูปแบบอิสระ: รูปร่าง 10">
            <a:extLst>
              <a:ext uri="{FF2B5EF4-FFF2-40B4-BE49-F238E27FC236}">
                <a16:creationId xmlns:a16="http://schemas.microsoft.com/office/drawing/2014/main" xmlns="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2" name="รูปแบบอิสระ: รูปร่าง 11">
            <a:extLst>
              <a:ext uri="{FF2B5EF4-FFF2-40B4-BE49-F238E27FC236}">
                <a16:creationId xmlns:a16="http://schemas.microsoft.com/office/drawing/2014/main" xmlns="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4" name="ชื่อเรื่อง 13">
            <a:extLst>
              <a:ext uri="{FF2B5EF4-FFF2-40B4-BE49-F238E27FC236}">
                <a16:creationId xmlns:a16="http://schemas.microsoft.com/office/drawing/2014/main" xmlns="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pPr rtl="0"/>
            <a:r>
              <a:rPr lang="th-TH" noProof="0" smtClean="0"/>
              <a:t>คลิกเพื่อแก้ไขสไตล์ชื่อเรื่องต้นแบบ</a:t>
            </a:r>
            <a:endParaRPr lang="th-TH" noProof="0" dirty="0"/>
          </a:p>
        </p:txBody>
      </p:sp>
      <p:sp>
        <p:nvSpPr>
          <p:cNvPr id="13" name="ตัวแทนเนื้อหา 2">
            <a:extLst>
              <a:ext uri="{FF2B5EF4-FFF2-40B4-BE49-F238E27FC236}">
                <a16:creationId xmlns:a16="http://schemas.microsoft.com/office/drawing/2014/main" xmlns="" id="{28B56F67-6D31-4B9E-8530-E063E5785A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900" y="1338606"/>
            <a:ext cx="4914900" cy="4838357"/>
          </a:xfrm>
        </p:spPr>
        <p:txBody>
          <a:bodyPr rtlCol="0"/>
          <a:lstStyle>
            <a:lvl1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  <a:lvl2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2pPr>
            <a:lvl3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3pPr>
            <a:lvl4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4pPr>
            <a:lvl5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5pPr>
          </a:lstStyle>
          <a:p>
            <a:pPr lvl="0" rtl="0"/>
            <a:r>
              <a:rPr lang="th-TH" noProof="0" smtClean="0"/>
              <a:t>คลิกเพื่อแก้ไขสไตล์ของข้อความต้นแบบ</a:t>
            </a:r>
          </a:p>
          <a:p>
            <a:pPr lvl="1" rtl="0"/>
            <a:r>
              <a:rPr lang="th-TH" noProof="0" smtClean="0"/>
              <a:t>ระดับที่สอง</a:t>
            </a:r>
          </a:p>
          <a:p>
            <a:pPr lvl="2" rtl="0"/>
            <a:r>
              <a:rPr lang="th-TH" noProof="0" smtClean="0"/>
              <a:t>ระดับที่สาม</a:t>
            </a:r>
          </a:p>
          <a:p>
            <a:pPr lvl="3" rtl="0"/>
            <a:r>
              <a:rPr lang="th-TH" noProof="0" smtClean="0"/>
              <a:t>ระดับที่สี่</a:t>
            </a:r>
          </a:p>
          <a:p>
            <a:pPr lvl="4" rtl="0"/>
            <a:r>
              <a:rPr lang="th-TH" noProof="0" smtClean="0"/>
              <a:t>ระดับที่ห้า</a:t>
            </a:r>
            <a:endParaRPr lang="th-TH" noProof="0" dirty="0"/>
          </a:p>
        </p:txBody>
      </p:sp>
      <p:sp>
        <p:nvSpPr>
          <p:cNvPr id="15" name="ตัวแทนเนื้อหา 3">
            <a:extLst>
              <a:ext uri="{FF2B5EF4-FFF2-40B4-BE49-F238E27FC236}">
                <a16:creationId xmlns:a16="http://schemas.microsoft.com/office/drawing/2014/main" xmlns="" id="{69E53391-9670-4404-BC42-063A6EC48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338606"/>
            <a:ext cx="5181598" cy="4838357"/>
          </a:xfrm>
        </p:spPr>
        <p:txBody>
          <a:bodyPr rtlCol="0"/>
          <a:lstStyle>
            <a:lvl1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  <a:lvl2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2pPr>
            <a:lvl3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3pPr>
            <a:lvl4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4pPr>
            <a:lvl5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5pPr>
          </a:lstStyle>
          <a:p>
            <a:pPr lvl="0" rtl="0"/>
            <a:r>
              <a:rPr lang="th-TH" noProof="0" smtClean="0"/>
              <a:t>คลิกเพื่อแก้ไขสไตล์ของข้อความต้นแบบ</a:t>
            </a:r>
          </a:p>
          <a:p>
            <a:pPr lvl="1" rtl="0"/>
            <a:r>
              <a:rPr lang="th-TH" noProof="0" smtClean="0"/>
              <a:t>ระดับที่สอง</a:t>
            </a:r>
          </a:p>
          <a:p>
            <a:pPr lvl="2" rtl="0"/>
            <a:r>
              <a:rPr lang="th-TH" noProof="0" smtClean="0"/>
              <a:t>ระดับที่สาม</a:t>
            </a:r>
          </a:p>
          <a:p>
            <a:pPr lvl="3" rtl="0"/>
            <a:r>
              <a:rPr lang="th-TH" noProof="0" smtClean="0"/>
              <a:t>ระดับที่สี่</a:t>
            </a:r>
          </a:p>
          <a:p>
            <a:pPr lvl="4" rtl="0"/>
            <a:r>
              <a:rPr lang="th-TH" noProof="0" smtClean="0"/>
              <a:t>ระดับที่ห้า</a:t>
            </a:r>
            <a:endParaRPr lang="th-TH" noProof="0" dirty="0"/>
          </a:p>
        </p:txBody>
      </p:sp>
    </p:spTree>
    <p:extLst>
      <p:ext uri="{BB962C8B-B14F-4D97-AF65-F5344CB8AC3E}">
        <p14:creationId xmlns:p14="http://schemas.microsoft.com/office/powerpoint/2010/main" val="1950755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วงรี 6">
            <a:extLst>
              <a:ext uri="{FF2B5EF4-FFF2-40B4-BE49-F238E27FC236}">
                <a16:creationId xmlns:a16="http://schemas.microsoft.com/office/drawing/2014/main" xmlns="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8" name="วงรี 7">
            <a:extLst>
              <a:ext uri="{FF2B5EF4-FFF2-40B4-BE49-F238E27FC236}">
                <a16:creationId xmlns:a16="http://schemas.microsoft.com/office/drawing/2014/main" xmlns="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9" name="วงรี 8">
            <a:extLst>
              <a:ext uri="{FF2B5EF4-FFF2-40B4-BE49-F238E27FC236}">
                <a16:creationId xmlns:a16="http://schemas.microsoft.com/office/drawing/2014/main" xmlns="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0" name="วงรี 9">
            <a:extLst>
              <a:ext uri="{FF2B5EF4-FFF2-40B4-BE49-F238E27FC236}">
                <a16:creationId xmlns:a16="http://schemas.microsoft.com/office/drawing/2014/main" xmlns="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1" name="รูปแบบอิสระ: รูปร่าง 10">
            <a:extLst>
              <a:ext uri="{FF2B5EF4-FFF2-40B4-BE49-F238E27FC236}">
                <a16:creationId xmlns:a16="http://schemas.microsoft.com/office/drawing/2014/main" xmlns="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2" name="รูปแบบอิสระ: รูปร่าง 11">
            <a:extLst>
              <a:ext uri="{FF2B5EF4-FFF2-40B4-BE49-F238E27FC236}">
                <a16:creationId xmlns:a16="http://schemas.microsoft.com/office/drawing/2014/main" xmlns="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4" name="ชื่อเรื่อง 13">
            <a:extLst>
              <a:ext uri="{FF2B5EF4-FFF2-40B4-BE49-F238E27FC236}">
                <a16:creationId xmlns:a16="http://schemas.microsoft.com/office/drawing/2014/main" xmlns="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pPr rtl="0"/>
            <a:r>
              <a:rPr lang="th-TH" noProof="0" smtClean="0"/>
              <a:t>คลิกเพื่อแก้ไขสไตล์ชื่อเรื่องต้นแบบ</a:t>
            </a:r>
            <a:endParaRPr lang="th-TH" noProof="0" dirty="0"/>
          </a:p>
        </p:txBody>
      </p:sp>
      <p:sp>
        <p:nvSpPr>
          <p:cNvPr id="16" name="ตัวแทนข้อความ 2">
            <a:extLst>
              <a:ext uri="{FF2B5EF4-FFF2-40B4-BE49-F238E27FC236}">
                <a16:creationId xmlns:a16="http://schemas.microsoft.com/office/drawing/2014/main" xmlns="" id="{9473839A-0FBA-4FFD-963E-C459DBF01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4900" y="1341797"/>
            <a:ext cx="4892675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1"/>
                </a:solidFill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h-TH" noProof="0" smtClean="0"/>
              <a:t>คลิกเพื่อแก้ไขสไตล์ของข้อความต้นแบบ</a:t>
            </a:r>
          </a:p>
        </p:txBody>
      </p:sp>
      <p:sp>
        <p:nvSpPr>
          <p:cNvPr id="17" name="ตัวแทนเนื้อหา 3">
            <a:extLst>
              <a:ext uri="{FF2B5EF4-FFF2-40B4-BE49-F238E27FC236}">
                <a16:creationId xmlns:a16="http://schemas.microsoft.com/office/drawing/2014/main" xmlns="" id="{780A680B-0184-4FD9-B262-BC525F0FE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4900" y="2308409"/>
            <a:ext cx="4892675" cy="3881254"/>
          </a:xfrm>
        </p:spPr>
        <p:txBody>
          <a:bodyPr rtlCol="0">
            <a:normAutofit/>
          </a:bodyPr>
          <a:lstStyle>
            <a:lvl1pPr>
              <a:defRPr sz="2400"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  <a:lvl2pPr>
              <a:defRPr sz="2000">
                <a:latin typeface="Leelawadee" panose="020B0502040204020203" pitchFamily="34" charset="-34"/>
                <a:cs typeface="Leelawadee" panose="020B0502040204020203" pitchFamily="34" charset="-34"/>
              </a:defRPr>
            </a:lvl2pPr>
            <a:lvl3pPr>
              <a:defRPr sz="1800">
                <a:latin typeface="Leelawadee" panose="020B0502040204020203" pitchFamily="34" charset="-34"/>
                <a:cs typeface="Leelawadee" panose="020B0502040204020203" pitchFamily="34" charset="-34"/>
              </a:defRPr>
            </a:lvl3pPr>
            <a:lvl4pPr>
              <a:defRPr sz="1600">
                <a:latin typeface="Leelawadee" panose="020B0502040204020203" pitchFamily="34" charset="-34"/>
                <a:cs typeface="Leelawadee" panose="020B0502040204020203" pitchFamily="34" charset="-34"/>
              </a:defRPr>
            </a:lvl4pPr>
            <a:lvl5pPr>
              <a:defRPr sz="1600">
                <a:latin typeface="Leelawadee" panose="020B0502040204020203" pitchFamily="34" charset="-34"/>
                <a:cs typeface="Leelawadee" panose="020B0502040204020203" pitchFamily="34" charset="-34"/>
              </a:defRPr>
            </a:lvl5pPr>
          </a:lstStyle>
          <a:p>
            <a:pPr lvl="0" rtl="0"/>
            <a:r>
              <a:rPr lang="th-TH" noProof="0" smtClean="0"/>
              <a:t>คลิกเพื่อแก้ไขสไตล์ของข้อความต้นแบบ</a:t>
            </a:r>
          </a:p>
          <a:p>
            <a:pPr lvl="1" rtl="0"/>
            <a:r>
              <a:rPr lang="th-TH" noProof="0" smtClean="0"/>
              <a:t>ระดับที่สอง</a:t>
            </a:r>
          </a:p>
          <a:p>
            <a:pPr lvl="2" rtl="0"/>
            <a:r>
              <a:rPr lang="th-TH" noProof="0" smtClean="0"/>
              <a:t>ระดับที่สาม</a:t>
            </a:r>
          </a:p>
          <a:p>
            <a:pPr lvl="3" rtl="0"/>
            <a:r>
              <a:rPr lang="th-TH" noProof="0" smtClean="0"/>
              <a:t>ระดับที่สี่</a:t>
            </a:r>
          </a:p>
          <a:p>
            <a:pPr lvl="4" rtl="0"/>
            <a:r>
              <a:rPr lang="th-TH" noProof="0" smtClean="0"/>
              <a:t>ระดับที่ห้า</a:t>
            </a:r>
            <a:endParaRPr lang="th-TH" noProof="0" dirty="0"/>
          </a:p>
        </p:txBody>
      </p:sp>
      <p:sp>
        <p:nvSpPr>
          <p:cNvPr id="18" name="ตัวแทนข้อความ 4">
            <a:extLst>
              <a:ext uri="{FF2B5EF4-FFF2-40B4-BE49-F238E27FC236}">
                <a16:creationId xmlns:a16="http://schemas.microsoft.com/office/drawing/2014/main" xmlns="" id="{2BB13104-4CA8-41CF-97D3-CC8715182B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6" y="1341797"/>
            <a:ext cx="5160961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1"/>
                </a:solidFill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h-TH" noProof="0" smtClean="0"/>
              <a:t>คลิกเพื่อแก้ไขสไตล์ของข้อความต้นแบบ</a:t>
            </a:r>
          </a:p>
        </p:txBody>
      </p:sp>
      <p:sp>
        <p:nvSpPr>
          <p:cNvPr id="19" name="ตัวแทนเนื้อหา 5">
            <a:extLst>
              <a:ext uri="{FF2B5EF4-FFF2-40B4-BE49-F238E27FC236}">
                <a16:creationId xmlns:a16="http://schemas.microsoft.com/office/drawing/2014/main" xmlns="" id="{F6A37A72-F47E-45B8-B790-D1444B002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6" y="2308409"/>
            <a:ext cx="5160962" cy="3881254"/>
          </a:xfrm>
        </p:spPr>
        <p:txBody>
          <a:bodyPr rtlCol="0">
            <a:normAutofit/>
          </a:bodyPr>
          <a:lstStyle>
            <a:lvl1pPr>
              <a:defRPr sz="2400"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  <a:lvl2pPr>
              <a:defRPr sz="2000">
                <a:latin typeface="Leelawadee" panose="020B0502040204020203" pitchFamily="34" charset="-34"/>
                <a:cs typeface="Leelawadee" panose="020B0502040204020203" pitchFamily="34" charset="-34"/>
              </a:defRPr>
            </a:lvl2pPr>
            <a:lvl3pPr>
              <a:defRPr sz="1800">
                <a:latin typeface="Leelawadee" panose="020B0502040204020203" pitchFamily="34" charset="-34"/>
                <a:cs typeface="Leelawadee" panose="020B0502040204020203" pitchFamily="34" charset="-34"/>
              </a:defRPr>
            </a:lvl3pPr>
            <a:lvl4pPr>
              <a:defRPr sz="1600">
                <a:latin typeface="Leelawadee" panose="020B0502040204020203" pitchFamily="34" charset="-34"/>
                <a:cs typeface="Leelawadee" panose="020B0502040204020203" pitchFamily="34" charset="-34"/>
              </a:defRPr>
            </a:lvl4pPr>
            <a:lvl5pPr>
              <a:defRPr sz="1600">
                <a:latin typeface="Leelawadee" panose="020B0502040204020203" pitchFamily="34" charset="-34"/>
                <a:cs typeface="Leelawadee" panose="020B0502040204020203" pitchFamily="34" charset="-34"/>
              </a:defRPr>
            </a:lvl5pPr>
          </a:lstStyle>
          <a:p>
            <a:pPr lvl="0" rtl="0"/>
            <a:r>
              <a:rPr lang="th-TH" noProof="0" smtClean="0"/>
              <a:t>คลิกเพื่อแก้ไขสไตล์ของข้อความต้นแบบ</a:t>
            </a:r>
          </a:p>
          <a:p>
            <a:pPr lvl="1" rtl="0"/>
            <a:r>
              <a:rPr lang="th-TH" noProof="0" smtClean="0"/>
              <a:t>ระดับที่สอง</a:t>
            </a:r>
          </a:p>
          <a:p>
            <a:pPr lvl="2" rtl="0"/>
            <a:r>
              <a:rPr lang="th-TH" noProof="0" smtClean="0"/>
              <a:t>ระดับที่สาม</a:t>
            </a:r>
          </a:p>
          <a:p>
            <a:pPr lvl="3" rtl="0"/>
            <a:r>
              <a:rPr lang="th-TH" noProof="0" smtClean="0"/>
              <a:t>ระดับที่สี่</a:t>
            </a:r>
          </a:p>
          <a:p>
            <a:pPr lvl="4" rtl="0"/>
            <a:r>
              <a:rPr lang="th-TH" noProof="0" smtClean="0"/>
              <a:t>ระดับที่ห้า</a:t>
            </a:r>
            <a:endParaRPr lang="th-TH" noProof="0" dirty="0"/>
          </a:p>
        </p:txBody>
      </p:sp>
    </p:spTree>
    <p:extLst>
      <p:ext uri="{BB962C8B-B14F-4D97-AF65-F5344CB8AC3E}">
        <p14:creationId xmlns:p14="http://schemas.microsoft.com/office/powerpoint/2010/main" val="3167963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เนื้อหา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วงรี 6">
            <a:extLst>
              <a:ext uri="{FF2B5EF4-FFF2-40B4-BE49-F238E27FC236}">
                <a16:creationId xmlns:a16="http://schemas.microsoft.com/office/drawing/2014/main" xmlns="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8" name="วงรี 7">
            <a:extLst>
              <a:ext uri="{FF2B5EF4-FFF2-40B4-BE49-F238E27FC236}">
                <a16:creationId xmlns:a16="http://schemas.microsoft.com/office/drawing/2014/main" xmlns="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9" name="วงรี 8">
            <a:extLst>
              <a:ext uri="{FF2B5EF4-FFF2-40B4-BE49-F238E27FC236}">
                <a16:creationId xmlns:a16="http://schemas.microsoft.com/office/drawing/2014/main" xmlns="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0" name="วงรี 9">
            <a:extLst>
              <a:ext uri="{FF2B5EF4-FFF2-40B4-BE49-F238E27FC236}">
                <a16:creationId xmlns:a16="http://schemas.microsoft.com/office/drawing/2014/main" xmlns="" id="{12BAE379-8BA3-4C38-80B9-F6ECE8575046}"/>
              </a:ext>
            </a:extLst>
          </p:cNvPr>
          <p:cNvSpPr/>
          <p:nvPr userDrawn="1"/>
        </p:nvSpPr>
        <p:spPr>
          <a:xfrm>
            <a:off x="5243414" y="6098258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1" name="รูปแบบอิสระ: รูปร่าง 10">
            <a:extLst>
              <a:ext uri="{FF2B5EF4-FFF2-40B4-BE49-F238E27FC236}">
                <a16:creationId xmlns:a16="http://schemas.microsoft.com/office/drawing/2014/main" xmlns="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2" name="รูปแบบอิสระ: รูปร่าง 11">
            <a:extLst>
              <a:ext uri="{FF2B5EF4-FFF2-40B4-BE49-F238E27FC236}">
                <a16:creationId xmlns:a16="http://schemas.microsoft.com/office/drawing/2014/main" xmlns="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3" name="ชื่อเรื่อง 1">
            <a:extLst>
              <a:ext uri="{FF2B5EF4-FFF2-40B4-BE49-F238E27FC236}">
                <a16:creationId xmlns:a16="http://schemas.microsoft.com/office/drawing/2014/main" xmlns="" id="{34A57A7D-E285-478E-A8B6-10716A7A7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457200"/>
            <a:ext cx="3667125" cy="1600200"/>
          </a:xfrm>
        </p:spPr>
        <p:txBody>
          <a:bodyPr rtlCol="0" anchor="b"/>
          <a:lstStyle>
            <a:lvl1pPr>
              <a:defRPr sz="3200"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pPr rtl="0"/>
            <a:r>
              <a:rPr lang="th-TH" noProof="0" smtClean="0"/>
              <a:t>คลิกเพื่อแก้ไขสไตล์ชื่อเรื่องต้นแบบ</a:t>
            </a:r>
            <a:endParaRPr lang="th-TH" noProof="0" dirty="0"/>
          </a:p>
        </p:txBody>
      </p:sp>
      <p:sp>
        <p:nvSpPr>
          <p:cNvPr id="15" name="ตัวแทนข้อความ 3">
            <a:extLst>
              <a:ext uri="{FF2B5EF4-FFF2-40B4-BE49-F238E27FC236}">
                <a16:creationId xmlns:a16="http://schemas.microsoft.com/office/drawing/2014/main" xmlns="" id="{02638390-43F5-47D5-BE57-D060C6E9E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2057400"/>
            <a:ext cx="3667125" cy="3811588"/>
          </a:xfrm>
        </p:spPr>
        <p:txBody>
          <a:bodyPr rtlCol="0"/>
          <a:lstStyle>
            <a:lvl1pPr marL="0" indent="0">
              <a:buNone/>
              <a:defRPr sz="1600"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h-TH" noProof="0" smtClean="0"/>
              <a:t>คลิกเพื่อแก้ไขสไตล์ของข้อความต้นแบบ</a:t>
            </a:r>
          </a:p>
        </p:txBody>
      </p:sp>
      <p:sp>
        <p:nvSpPr>
          <p:cNvPr id="16" name="ตัวแทนเนื้อหา 2">
            <a:extLst>
              <a:ext uri="{FF2B5EF4-FFF2-40B4-BE49-F238E27FC236}">
                <a16:creationId xmlns:a16="http://schemas.microsoft.com/office/drawing/2014/main" xmlns="" id="{366B2167-56BA-4D43-889D-FD798AA1F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0896" y="457201"/>
            <a:ext cx="6364492" cy="5403850"/>
          </a:xfrm>
        </p:spPr>
        <p:txBody>
          <a:bodyPr rtlCol="0"/>
          <a:lstStyle>
            <a:lvl1pPr>
              <a:defRPr sz="3200"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  <a:lvl2pPr>
              <a:defRPr sz="2800">
                <a:latin typeface="Leelawadee" panose="020B0502040204020203" pitchFamily="34" charset="-34"/>
                <a:cs typeface="Leelawadee" panose="020B0502040204020203" pitchFamily="34" charset="-34"/>
              </a:defRPr>
            </a:lvl2pPr>
            <a:lvl3pPr>
              <a:defRPr sz="2400">
                <a:latin typeface="Leelawadee" panose="020B0502040204020203" pitchFamily="34" charset="-34"/>
                <a:cs typeface="Leelawadee" panose="020B0502040204020203" pitchFamily="34" charset="-34"/>
              </a:defRPr>
            </a:lvl3pPr>
            <a:lvl4pPr>
              <a:defRPr sz="2000">
                <a:latin typeface="Leelawadee" panose="020B0502040204020203" pitchFamily="34" charset="-34"/>
                <a:cs typeface="Leelawadee" panose="020B0502040204020203" pitchFamily="34" charset="-34"/>
              </a:defRPr>
            </a:lvl4pPr>
            <a:lvl5pPr>
              <a:defRPr sz="2000">
                <a:latin typeface="Leelawadee" panose="020B0502040204020203" pitchFamily="34" charset="-34"/>
                <a:cs typeface="Leelawadee" panose="020B0502040204020203" pitchFamily="34" charset="-34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th-TH" noProof="0" smtClean="0"/>
              <a:t>คลิกเพื่อแก้ไขสไตล์ของข้อความต้นแบบ</a:t>
            </a:r>
          </a:p>
          <a:p>
            <a:pPr lvl="1" rtl="0"/>
            <a:r>
              <a:rPr lang="th-TH" noProof="0" smtClean="0"/>
              <a:t>ระดับที่สอง</a:t>
            </a:r>
          </a:p>
          <a:p>
            <a:pPr lvl="2" rtl="0"/>
            <a:r>
              <a:rPr lang="th-TH" noProof="0" smtClean="0"/>
              <a:t>ระดับที่สาม</a:t>
            </a:r>
          </a:p>
          <a:p>
            <a:pPr lvl="3" rtl="0"/>
            <a:r>
              <a:rPr lang="th-TH" noProof="0" smtClean="0"/>
              <a:t>ระดับที่สี่</a:t>
            </a:r>
          </a:p>
          <a:p>
            <a:pPr lvl="4" rtl="0"/>
            <a:r>
              <a:rPr lang="th-TH" noProof="0" smtClean="0"/>
              <a:t>ระดับที่ห้า</a:t>
            </a:r>
            <a:endParaRPr lang="th-TH" noProof="0" dirty="0"/>
          </a:p>
        </p:txBody>
      </p:sp>
    </p:spTree>
    <p:extLst>
      <p:ext uri="{BB962C8B-B14F-4D97-AF65-F5344CB8AC3E}">
        <p14:creationId xmlns:p14="http://schemas.microsoft.com/office/powerpoint/2010/main" val="28035949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ว่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วงรี 6">
            <a:extLst>
              <a:ext uri="{FF2B5EF4-FFF2-40B4-BE49-F238E27FC236}">
                <a16:creationId xmlns:a16="http://schemas.microsoft.com/office/drawing/2014/main" xmlns="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8" name="วงรี 7">
            <a:extLst>
              <a:ext uri="{FF2B5EF4-FFF2-40B4-BE49-F238E27FC236}">
                <a16:creationId xmlns:a16="http://schemas.microsoft.com/office/drawing/2014/main" xmlns="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9" name="วงรี 8">
            <a:extLst>
              <a:ext uri="{FF2B5EF4-FFF2-40B4-BE49-F238E27FC236}">
                <a16:creationId xmlns:a16="http://schemas.microsoft.com/office/drawing/2014/main" xmlns="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0" name="วงรี 9">
            <a:extLst>
              <a:ext uri="{FF2B5EF4-FFF2-40B4-BE49-F238E27FC236}">
                <a16:creationId xmlns:a16="http://schemas.microsoft.com/office/drawing/2014/main" xmlns="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sz="27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1" name="รูปแบบอิสระ: รูปร่าง 10">
            <a:extLst>
              <a:ext uri="{FF2B5EF4-FFF2-40B4-BE49-F238E27FC236}">
                <a16:creationId xmlns:a16="http://schemas.microsoft.com/office/drawing/2014/main" xmlns="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12" name="รูปแบบอิสระ: รูปร่าง 11">
            <a:extLst>
              <a:ext uri="{FF2B5EF4-FFF2-40B4-BE49-F238E27FC236}">
                <a16:creationId xmlns:a16="http://schemas.microsoft.com/office/drawing/2014/main" xmlns="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th-TH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68348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ตัวเชื่อมต่อตรง 17">
            <a:extLst>
              <a:ext uri="{FF2B5EF4-FFF2-40B4-BE49-F238E27FC236}">
                <a16:creationId xmlns:a16="http://schemas.microsoft.com/office/drawing/2014/main" xmlns="" id="{1BD32F58-EB48-4836-BA45-971BA1AA1608}"/>
              </a:ext>
            </a:extLst>
          </p:cNvPr>
          <p:cNvCxnSpPr/>
          <p:nvPr userDrawn="1"/>
        </p:nvCxnSpPr>
        <p:spPr>
          <a:xfrm>
            <a:off x="559704" y="5537210"/>
            <a:ext cx="0" cy="1320791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รูปร่าง 61">
            <a:extLst>
              <a:ext uri="{FF2B5EF4-FFF2-40B4-BE49-F238E27FC236}">
                <a16:creationId xmlns:a16="http://schemas.microsoft.com/office/drawing/2014/main" xmlns="" id="{9DA099E0-27DA-42BD-9D42-E4CA07B78FDD}"/>
              </a:ext>
            </a:extLst>
          </p:cNvPr>
          <p:cNvSpPr/>
          <p:nvPr userDrawn="1"/>
        </p:nvSpPr>
        <p:spPr>
          <a:xfrm rot="16200000">
            <a:off x="-1548505" y="3225098"/>
            <a:ext cx="4216420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9050" tIns="19050" rIns="19050" bIns="19050" rtlCol="0" anchor="ctr">
            <a:spAutoFit/>
          </a:bodyPr>
          <a:lstStyle/>
          <a:p>
            <a:pPr marL="0" indent="0" algn="ctr" rtl="0">
              <a:buFont typeface="Arial" panose="020B0604020202020204" pitchFamily="34" charset="0"/>
              <a:buNone/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th-TH" sz="2400" b="1" kern="1200" spc="600" noProof="0" dirty="0">
                <a:solidFill>
                  <a:srgbClr val="2F3342"/>
                </a:solidFill>
                <a:latin typeface="Leelawadee" panose="020B0502040204020203" pitchFamily="34" charset="-34"/>
                <a:ea typeface="+mn-ea"/>
                <a:cs typeface="Leelawadee" panose="020B0502040204020203" pitchFamily="34" charset="-34"/>
                <a:sym typeface="Bebas"/>
              </a:rPr>
              <a:t>4</a:t>
            </a:r>
            <a:r>
              <a:rPr lang="th-TH" sz="2400" b="1" kern="1200" spc="600" baseline="30000" noProof="0" dirty="0">
                <a:solidFill>
                  <a:srgbClr val="2F3342"/>
                </a:solidFill>
                <a:latin typeface="Leelawadee" panose="020B0502040204020203" pitchFamily="34" charset="-34"/>
                <a:ea typeface="+mn-ea"/>
                <a:cs typeface="Leelawadee" panose="020B0502040204020203" pitchFamily="34" charset="-34"/>
                <a:sym typeface="Bebas"/>
              </a:rPr>
              <a:t>TH </a:t>
            </a:r>
            <a:r>
              <a:rPr lang="th-TH" sz="2400" b="1" kern="1200" spc="600" noProof="0" dirty="0">
                <a:solidFill>
                  <a:schemeClr val="accent1"/>
                </a:solidFill>
                <a:latin typeface="Leelawadee" panose="020B0502040204020203" pitchFamily="34" charset="-34"/>
                <a:ea typeface="+mn-ea"/>
                <a:cs typeface="Leelawadee" panose="020B0502040204020203" pitchFamily="34" charset="-34"/>
                <a:sym typeface="Bebas"/>
              </a:rPr>
              <a:t>COFFEE</a:t>
            </a:r>
            <a:endParaRPr lang="th-TH" sz="2400" b="1" i="0" spc="600" noProof="0" dirty="0">
              <a:solidFill>
                <a:schemeClr val="accent1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30" name="ตัวแทนหมายเลขสไลด์ 21">
            <a:extLst>
              <a:ext uri="{FF2B5EF4-FFF2-40B4-BE49-F238E27FC236}">
                <a16:creationId xmlns:a16="http://schemas.microsoft.com/office/drawing/2014/main" xmlns="" id="{BDEFFF1D-21D1-45B8-A062-F9140F937EE2}"/>
              </a:ext>
            </a:extLst>
          </p:cNvPr>
          <p:cNvSpPr txBox="1">
            <a:spLocks/>
          </p:cNvSpPr>
          <p:nvPr userDrawn="1"/>
        </p:nvSpPr>
        <p:spPr>
          <a:xfrm>
            <a:off x="10919584" y="441326"/>
            <a:ext cx="703476" cy="24447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3" b="1" kern="120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D8D877B3-D348-4611-9BDB-C5374591D951}" type="slidenum">
              <a:rPr lang="th-TH" sz="1000" noProof="0" smtClean="0">
                <a:latin typeface="Leelawadee" panose="020B0502040204020203" pitchFamily="34" charset="-34"/>
                <a:cs typeface="Leelawadee" panose="020B0502040204020203" pitchFamily="34" charset="-34"/>
              </a:rPr>
              <a:pPr/>
              <a:t>‹#›</a:t>
            </a:fld>
            <a:endParaRPr lang="th-TH" sz="1000" noProof="0" dirty="0"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cxnSp>
        <p:nvCxnSpPr>
          <p:cNvPr id="31" name="ตัวเชื่อมต่อตรง 30">
            <a:extLst>
              <a:ext uri="{FF2B5EF4-FFF2-40B4-BE49-F238E27FC236}">
                <a16:creationId xmlns:a16="http://schemas.microsoft.com/office/drawing/2014/main" xmlns="" id="{DFEBA112-2FA0-448A-A373-EB297C4661F0}"/>
              </a:ext>
            </a:extLst>
          </p:cNvPr>
          <p:cNvCxnSpPr/>
          <p:nvPr userDrawn="1"/>
        </p:nvCxnSpPr>
        <p:spPr>
          <a:xfrm>
            <a:off x="559704" y="0"/>
            <a:ext cx="0" cy="1320791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78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666" r:id="rId17"/>
    <p:sldLayoutId id="2147483650" r:id="rId18"/>
    <p:sldLayoutId id="2147483677" r:id="rId19"/>
    <p:sldLayoutId id="2147483673" r:id="rId20"/>
    <p:sldLayoutId id="2147483674" r:id="rId21"/>
    <p:sldLayoutId id="2147483680" r:id="rId22"/>
    <p:sldLayoutId id="2147483679" r:id="rId2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6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312104" y="414128"/>
            <a:ext cx="9658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กิจกรรมการพัฒนาคุณภาพ </a:t>
            </a:r>
            <a:r>
              <a:rPr lang="th-TH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</a:t>
            </a:r>
            <a:r>
              <a:rPr lang="th-TH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งานการพยาบาลผู้ป่วยนอก</a:t>
            </a: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1020976" y="1122014"/>
            <a:ext cx="9318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เรื่อง  :  </a:t>
            </a:r>
            <a:r>
              <a:rPr lang="th-TH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</a:t>
            </a:r>
            <a:r>
              <a:rPr lang="th-TH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ระบบคัดกรอง ผู้ป่วยนอกโรงพยาบาลชุมแพ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124" y="84072"/>
            <a:ext cx="1779687" cy="1828800"/>
          </a:xfrm>
          <a:prstGeom prst="rect">
            <a:avLst/>
          </a:prstGeom>
        </p:spPr>
      </p:pic>
      <p:sp>
        <p:nvSpPr>
          <p:cNvPr id="15" name="กล่องข้อความ 14"/>
          <p:cNvSpPr txBox="1"/>
          <p:nvPr/>
        </p:nvSpPr>
        <p:spPr>
          <a:xfrm>
            <a:off x="1310375" y="5384866"/>
            <a:ext cx="6980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นำเสนอโดย</a:t>
            </a:r>
            <a:r>
              <a:rPr lang="th-TH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algn="ctr"/>
            <a:r>
              <a:rPr lang="th-TH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นาง</a:t>
            </a:r>
            <a:r>
              <a:rPr lang="th-TH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ละมัย ถาวร   พยาบาลวิชาชีพชำนาญการ 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 rotWithShape="1">
          <a:blip r:embed="rId4"/>
          <a:srcRect t="2711" b="18873"/>
          <a:stretch/>
        </p:blipFill>
        <p:spPr>
          <a:xfrm>
            <a:off x="3458870" y="2020400"/>
            <a:ext cx="3121184" cy="3264867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664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กล่องข้อความ 11"/>
          <p:cNvSpPr txBox="1"/>
          <p:nvPr/>
        </p:nvSpPr>
        <p:spPr>
          <a:xfrm>
            <a:off x="531179" y="1554093"/>
            <a:ext cx="949895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b="1" u="sng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หลักการ</a:t>
            </a:r>
            <a:r>
              <a:rPr lang="th-TH" sz="2800" b="1" u="sng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และเหตุผล </a:t>
            </a:r>
          </a:p>
          <a:p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โรงพยาบาล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ชุมแพเป็นโรงพยาบาลทั่วไปขนาด 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M1 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มีนโยบายขยายสู่โรงพยาบาลระดับ 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 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ภายในปี 2563 การเติบโตเป็นแบบก้าวกระโดด เกิดอาคารสถานที่ให้บริการเพิ่มขึ้นในพื้นที่อันจำกัด มีผลต่อการเข้าถึงจุดบริการภายในของโรงพยาบาลเอง นอกจากนี้ยังมีการขยายศักยภาพบริการตรวจรักษาพยาบาล มีแพทย์เฉพาะทางตาม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Service Plan 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ครบทุกสาขา ทำให้ปริมาณผู้ป่วยนอกมีผู้รับบริการจำนวนเพิ่มขึ้นอย่างต่อเนื่อง </a:t>
            </a:r>
            <a:endParaRPr lang="th-TH" sz="28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การดำเนินงานที่ผ่านมาพบอุบัติการณ์การคัดกรองผิดพลาด ปี 2561 -2563(</a:t>
            </a:r>
            <a:r>
              <a:rPr lang="th-TH" sz="2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ตค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2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ธค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 ดังนี้  7, 4, 1 ราย  ทำให้ผู้ป่วยได้รับบริการล่าช้า เพิ่มระยะเวลารอคอย เสี่ยงต่อการถูกร้องเรียน กลุ่มงานการพยาบาลผู้ป่วยนอกจึงได้พัฒนาระบบบริการคัดกรองขึ้น</a:t>
            </a:r>
          </a:p>
          <a:p>
            <a:endParaRPr 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124" y="84072"/>
            <a:ext cx="1779687" cy="1828800"/>
          </a:xfrm>
          <a:prstGeom prst="rect">
            <a:avLst/>
          </a:prstGeom>
        </p:spPr>
      </p:pic>
      <p:sp>
        <p:nvSpPr>
          <p:cNvPr id="6" name="กล่องข้อความ 5"/>
          <p:cNvSpPr txBox="1"/>
          <p:nvPr/>
        </p:nvSpPr>
        <p:spPr>
          <a:xfrm>
            <a:off x="-621346" y="-11178"/>
            <a:ext cx="96583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กิจกรรมการพัฒนาคุณภาพ </a:t>
            </a:r>
            <a:r>
              <a:rPr lang="th-TH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</a:t>
            </a:r>
            <a:r>
              <a:rPr lang="th-TH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งานการพยาบาลผู้ป่วย</a:t>
            </a:r>
            <a:r>
              <a:rPr lang="th-TH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นอก</a:t>
            </a:r>
          </a:p>
          <a:p>
            <a:pPr algn="ctr"/>
            <a:r>
              <a:rPr lang="th-TH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เรื่อง  </a:t>
            </a:r>
            <a:r>
              <a:rPr lang="th-TH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:  </a:t>
            </a:r>
            <a:r>
              <a:rPr lang="th-TH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</a:t>
            </a:r>
            <a:r>
              <a:rPr lang="th-TH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ระบบคัดกรอง ผู้ป่วยนอกโรงพยาบาลชุมแพ</a:t>
            </a:r>
          </a:p>
          <a:p>
            <a:pPr algn="ctr"/>
            <a:endParaRPr lang="th-TH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4"/>
          <a:srcRect l="1386" t="4276" r="22567" b="-1441"/>
          <a:stretch/>
        </p:blipFill>
        <p:spPr>
          <a:xfrm>
            <a:off x="10378641" y="2026586"/>
            <a:ext cx="1683170" cy="184484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ผลการค้นหารูปภาพสำหรับ หลักการและเหตุผล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372" y="5052835"/>
            <a:ext cx="2353123" cy="144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91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กล่องข้อความ 11"/>
          <p:cNvSpPr txBox="1"/>
          <p:nvPr/>
        </p:nvSpPr>
        <p:spPr>
          <a:xfrm>
            <a:off x="783165" y="1258400"/>
            <a:ext cx="94989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เป้าหมาย 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	</a:t>
            </a:r>
            <a:endParaRPr lang="th-TH" sz="28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	1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คัดกรองผู้ป่วย รวดเร็ว ถูกต้อง และ ปลอดภัย</a:t>
            </a:r>
          </a:p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ความพึงพอใจผู้รับบริการมากกว่าร้อยละ85</a:t>
            </a:r>
          </a:p>
          <a:p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3. อัตรา</a:t>
            </a: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การคัดกรองผิดพลาดลดลง</a:t>
            </a:r>
            <a:endParaRPr 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124" y="84072"/>
            <a:ext cx="1779687" cy="1828800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874079" y="-24255"/>
            <a:ext cx="9658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กิจกรรมการพัฒนาคุณภาพ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งานการพยาบาลผู้ป่วย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นอก</a:t>
            </a:r>
          </a:p>
          <a:p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  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: 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ระบบคัดกรอง ผู้ป่วยนอกโรงพยาบาลชุมแพ</a:t>
            </a:r>
          </a:p>
          <a:p>
            <a:pPr algn="ctr"/>
            <a:endParaRPr lang="th-TH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4"/>
          <a:srcRect l="106" t="809" r="26"/>
          <a:stretch/>
        </p:blipFill>
        <p:spPr>
          <a:xfrm>
            <a:off x="3228975" y="3143250"/>
            <a:ext cx="4257675" cy="3170122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030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กล่องข้อความ 11"/>
          <p:cNvSpPr txBox="1"/>
          <p:nvPr/>
        </p:nvSpPr>
        <p:spPr>
          <a:xfrm>
            <a:off x="614370" y="1474000"/>
            <a:ext cx="94989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วิธีการดำเนินงาน</a:t>
            </a: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							</a:t>
            </a:r>
          </a:p>
          <a:p>
            <a:pPr lvl="1"/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sz="24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 ประชุม</a:t>
            </a: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ทีมทำงาน</a:t>
            </a:r>
          </a:p>
          <a:p>
            <a:pPr lvl="1"/>
            <a:r>
              <a:rPr lang="th-TH" sz="24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 จัด</a:t>
            </a: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อบรมการคัดกรองผู้ป่วยร่วมกับพัฒนาระบบคัดกรอง ให้มีประสิทธิภาพ รวดเร็ว ถูกต้อง ปลอดภัย </a:t>
            </a:r>
          </a:p>
          <a:p>
            <a:pPr lvl="1"/>
            <a:r>
              <a:rPr lang="th-TH" sz="24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 มี</a:t>
            </a: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พยาบาลวิชาชีพให้การคัดกรองที่จุดบริการด้านหน้าแผนกผู้ป่วยนอก และมีการหมุนเวียนพยาบาลให้การคัดกรองในช่วงเวลา 07.00-08.00น.วันเวลาราชการทุกวัน</a:t>
            </a:r>
          </a:p>
          <a:p>
            <a:pPr lvl="1"/>
            <a:r>
              <a:rPr lang="th-TH" sz="24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 ทำ</a:t>
            </a: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หน้าที่ประชาสัมพันธ์ ให้ข้อมูล ติดต่อสอบถามแก่ผู้รับบริการ</a:t>
            </a:r>
          </a:p>
          <a:p>
            <a:pPr lvl="1"/>
            <a:r>
              <a:rPr lang="th-TH" sz="24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 สำรวจ</a:t>
            </a: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ความพึงพอใจผู้รับบริการในโรงพยาบาล โดยการใช้แบบประเมิน </a:t>
            </a:r>
            <a:r>
              <a:rPr lang="en-US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Paper </a:t>
            </a: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นำผลการประเมินมาปรับปรุงแก้ไขวิธีการดำเนินงาน</a:t>
            </a:r>
          </a:p>
          <a:p>
            <a:pPr lvl="1"/>
            <a:r>
              <a:rPr lang="th-TH" sz="24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 ติดตาม</a:t>
            </a:r>
            <a:r>
              <a:rPr lang="th-TH" sz="24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ตัวชี้วัดความพึงพอใจ ข้อร้องเรียนผู้มารับบริการทุกเดือน</a:t>
            </a:r>
          </a:p>
          <a:p>
            <a:endParaRPr lang="th-TH" sz="24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124" y="84072"/>
            <a:ext cx="1779687" cy="1828800"/>
          </a:xfrm>
          <a:prstGeom prst="rect">
            <a:avLst/>
          </a:prstGeom>
        </p:spPr>
      </p:pic>
      <p:sp>
        <p:nvSpPr>
          <p:cNvPr id="13" name="กล่องข้อความ 12"/>
          <p:cNvSpPr txBox="1"/>
          <p:nvPr/>
        </p:nvSpPr>
        <p:spPr>
          <a:xfrm>
            <a:off x="874079" y="-24255"/>
            <a:ext cx="9658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กิจกรรมการพัฒนาคุณภาพ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งานการพยาบาลผู้ป่วย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นอก</a:t>
            </a:r>
          </a:p>
          <a:p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  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: 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ระบบคัดกรอง ผู้ป่วยนอกโรงพยาบาลชุมแพ</a:t>
            </a:r>
          </a:p>
          <a:p>
            <a:pPr algn="ctr"/>
            <a:endParaRPr lang="th-TH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1325" y="4210031"/>
            <a:ext cx="3214574" cy="2409843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198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124" y="84072"/>
            <a:ext cx="1779687" cy="1828800"/>
          </a:xfrm>
          <a:prstGeom prst="rect">
            <a:avLst/>
          </a:prstGeom>
        </p:spPr>
      </p:pic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593180"/>
              </p:ext>
            </p:extLst>
          </p:nvPr>
        </p:nvGraphicFramePr>
        <p:xfrm>
          <a:off x="793908" y="1482693"/>
          <a:ext cx="8702518" cy="45466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7306"/>
                <a:gridCol w="3464836"/>
                <a:gridCol w="3000376"/>
              </a:tblGrid>
              <a:tr h="376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ประเด็นปัญหา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แผน/แนวทาง/การดำเนินการ</a:t>
                      </a:r>
                      <a:endParaRPr lang="en-US" sz="11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ผลการดำเนินการ</a:t>
                      </a:r>
                      <a:endParaRPr lang="en-US" sz="11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</a:tr>
              <a:tr h="4170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ความรวดเร็วในการให้บริการ</a:t>
                      </a:r>
                      <a:endParaRPr lang="en-US" sz="11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1.ปรับเปลี่ยนการคัดกรองผู้รับบริการด่านหน้าเป็นคัดแยกผู้ป่วยให้ไปรับบริการตรงแผนก                                           </a:t>
                      </a:r>
                      <a:endParaRPr lang="th-TH" sz="1600" dirty="0" smtClean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ผู้ป่วยนัดให้ไปรับบริการตรงที่แผนก    </a:t>
                      </a:r>
                      <a:endParaRPr lang="th-TH" sz="1600" dirty="0" smtClean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เพิ่มเวลาการทำงานของพยาบาลคัดกรองจากเดิม 8.00 น เป็น 7.00 น.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</a:t>
                      </a:r>
                      <a:endParaRPr lang="en-US" sz="1600" dirty="0" smtClean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ประชุมการคัดกรองให้เป็นไปตามมาตรฐานการคัดกรอง          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5.มีตู้รับบริการผู้ป่วยอัตโนมัติ จำนวน 2 ตู้        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1.ระยะเวลารอคอยลดลงจาก154 นาที เป็น 138 นาที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                 </a:t>
                      </a:r>
                      <a:endParaRPr lang="en-US" sz="1600" dirty="0" smtClean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ไม่พบข้อร้องเรียนจากการ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ให้บริการ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ผู้รับบริการเข้าสู่แต่ละแผนกที่นัดหมายได้รวดเร็วขึ้น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4.ทำให้การบริการด่านหน้ารวดเร็วขึ้น ลดความแออัดภายในบริเวณหน้าห้องบัตร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5.ผู้รับบริการมีความพึงพอใจ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กล่องข้อความ 6"/>
          <p:cNvSpPr txBox="1"/>
          <p:nvPr/>
        </p:nvSpPr>
        <p:spPr>
          <a:xfrm>
            <a:off x="874079" y="-24255"/>
            <a:ext cx="9658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กิจกรรมการพัฒนาคุณภาพ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งานการพยาบาลผู้ป่วย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นอก</a:t>
            </a:r>
          </a:p>
          <a:p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  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: 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ระบบคัดกรอง ผู้ป่วยนอกโรงพยาบาลชุมแพ</a:t>
            </a:r>
          </a:p>
          <a:p>
            <a:pPr algn="ctr"/>
            <a:endParaRPr lang="th-TH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07853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124" y="84072"/>
            <a:ext cx="1779687" cy="1828800"/>
          </a:xfrm>
          <a:prstGeom prst="rect">
            <a:avLst/>
          </a:prstGeom>
        </p:spPr>
      </p:pic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137704"/>
              </p:ext>
            </p:extLst>
          </p:nvPr>
        </p:nvGraphicFramePr>
        <p:xfrm>
          <a:off x="793908" y="1482693"/>
          <a:ext cx="8702518" cy="45466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7306"/>
                <a:gridCol w="3464836"/>
                <a:gridCol w="3000376"/>
              </a:tblGrid>
              <a:tr h="376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ประเด็นปัญหา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แผน/แนวทาง/การดำเนินการ</a:t>
                      </a:r>
                      <a:endParaRPr lang="en-US" sz="11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ผลการดำเนินการ</a:t>
                      </a:r>
                      <a:endParaRPr lang="en-US" sz="11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</a:tr>
              <a:tr h="4170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2  บรรยากาศแออัด คับแคบ เสียงดัง มลพิษจากควันรถ รับ ส่งผู้ป่วยเสี่ยงต่อการเกิดอุบัติเหตุจากรถของบุคคลากรและผู้มารับบริการ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1. ยกเลิก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เครื่องกดบัตรคิวที่เสียงดังเป็นระยะตามจำนวนครั้งการกดบัตรคิว และเสียงเรียกคิว รบกวนสมาธิการทำงานของบุคคลากร                                      </a:t>
                      </a:r>
                      <a:endParaRPr lang="th-TH" sz="1600" dirty="0" smtClean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. ประชาสัมพันธ์ผู้มารับบริการไม่ควรนำญาติและเด็กมารพ.โดยไม่จำเป็น            </a:t>
                      </a:r>
                      <a:endParaRPr lang="th-TH" sz="1600" dirty="0" smtClean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. ประสานงาน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กับ </a:t>
                      </a:r>
                      <a:r>
                        <a:rPr lang="th-TH" sz="1600" dirty="0" err="1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รปภ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ห้าม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รถรับ ส่งผู้ป่วยขึ้นมาบนอาคาร ยกเว้นรถรับ ส่งผู้ป่วยของโรงพยาบาลและรถกู้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ชีพ </a:t>
                      </a:r>
                      <a:r>
                        <a:rPr lang="th-TH" sz="1600" dirty="0" err="1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อบต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   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4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.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ประสานงานฝ่ายที่เกี่ยวข้อง แนะนำสถานที่จอดใกล้เคียง และใช้บริการรถสาธารณะ    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1.บรรยากาศการทำงานน่าอยู่ น่าทำงานเพิ่มขึ้น                             </a:t>
                      </a:r>
                      <a:endParaRPr lang="th-TH" sz="1600" dirty="0" smtClean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2.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นัดผู้มารับบริการช่วงบ่าย ถ้าสะดวกและบ้านใกล้รพ.           </a:t>
                      </a:r>
                      <a:endParaRPr lang="en-US" sz="1600" dirty="0" smtClean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.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ไม่พบอุบัติการณ์อุบัติเหตุ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 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กล่องข้อความ 4"/>
          <p:cNvSpPr txBox="1"/>
          <p:nvPr/>
        </p:nvSpPr>
        <p:spPr>
          <a:xfrm>
            <a:off x="874079" y="-24255"/>
            <a:ext cx="9658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กิจกรรมการพัฒนาคุณภาพ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งานการพยาบาลผู้ป่วย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นอก</a:t>
            </a:r>
          </a:p>
          <a:p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  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: 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ระบบคัดกรอง ผู้ป่วยนอกโรงพยาบาลชุมแพ</a:t>
            </a:r>
          </a:p>
          <a:p>
            <a:pPr algn="ctr"/>
            <a:endParaRPr lang="th-TH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61282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124" y="84072"/>
            <a:ext cx="1779687" cy="1828800"/>
          </a:xfrm>
          <a:prstGeom prst="rect">
            <a:avLst/>
          </a:prstGeom>
        </p:spPr>
      </p:pic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086857"/>
              </p:ext>
            </p:extLst>
          </p:nvPr>
        </p:nvGraphicFramePr>
        <p:xfrm>
          <a:off x="793908" y="1482693"/>
          <a:ext cx="8702518" cy="45466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7306"/>
                <a:gridCol w="3464836"/>
                <a:gridCol w="3000376"/>
              </a:tblGrid>
              <a:tr h="376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ประเด็นปัญหา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แผน/แนวทาง/การดำเนินการ</a:t>
                      </a:r>
                      <a:endParaRPr lang="en-US" sz="11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ผลการดำเนินการ</a:t>
                      </a:r>
                      <a:endParaRPr lang="en-US" sz="11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</a:tr>
              <a:tr h="4170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3. พนักงานเปลมีน้อยไม่เพียงพอ</a:t>
                      </a:r>
                      <a:endParaRPr lang="en-US" sz="11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1.ประชุมทบทวนระบบบริการกับหน่วยงานที่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เกี่ยวข้อง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2.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ศึกษาดูงานรพศ.ขอนแก่นและรพ.ศรี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นครินทร์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3.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แยกพนักงานเปลเป็นเปลนอกและเปลในเพื่อสะดวกในการให้บริการ                 </a:t>
                      </a:r>
                      <a:endParaRPr lang="th-TH" sz="1600" dirty="0" smtClean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4.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อบรมพนักงานเปลเกี่ยวกับการ ปฏิบัติงาน กฎระเบียบ และการให้บริการที่ประทับใจ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1.ปรับเปลี่ยนระบบ</a:t>
                      </a:r>
                      <a:r>
                        <a:rPr lang="th-TH" sz="1600" baseline="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บริหารจัดการเวรเปลใหม่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กล่องข้อความ 4"/>
          <p:cNvSpPr txBox="1"/>
          <p:nvPr/>
        </p:nvSpPr>
        <p:spPr>
          <a:xfrm>
            <a:off x="874079" y="-24255"/>
            <a:ext cx="9658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กิจกรรมการพัฒนาคุณภาพ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งานการพยาบาลผู้ป่วย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นอก</a:t>
            </a:r>
          </a:p>
          <a:p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  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: 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ระบบคัดกรอง ผู้ป่วยนอกโรงพยาบาลชุมแพ</a:t>
            </a:r>
          </a:p>
          <a:p>
            <a:pPr algn="ctr"/>
            <a:endParaRPr lang="th-TH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2157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124" y="84072"/>
            <a:ext cx="1779687" cy="1828800"/>
          </a:xfrm>
          <a:prstGeom prst="rect">
            <a:avLst/>
          </a:prstGeom>
        </p:spPr>
      </p:pic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988758"/>
              </p:ext>
            </p:extLst>
          </p:nvPr>
        </p:nvGraphicFramePr>
        <p:xfrm>
          <a:off x="793908" y="1482693"/>
          <a:ext cx="8702518" cy="45466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7306"/>
                <a:gridCol w="3464836"/>
                <a:gridCol w="3000376"/>
              </a:tblGrid>
              <a:tr h="376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ประเด็นปัญหา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แผน/แนวทาง/การดำเนินการ</a:t>
                      </a:r>
                      <a:endParaRPr lang="en-US" sz="11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ผลการดำเนินการ</a:t>
                      </a:r>
                      <a:endParaRPr lang="en-US" sz="11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</a:tr>
              <a:tr h="4170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4.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เครื่องมือไม่เพียงพอและไม่พร้อมใช้งาน </a:t>
                      </a:r>
                      <a:endParaRPr lang="en-US" sz="11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1. เครื่องวัด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ความ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ดัน อัตโนมัติ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มีหนึ่งเครื่อง เจ้าหน้าที่วัดความดันโลหิตเอง ผู้รับบริการมีมาก ยืนรอนาน </a:t>
                      </a:r>
                      <a:endParaRPr lang="th-TH" sz="1600" dirty="0" smtClean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. บุคลากรมีจำนวนจำกัดขณะที่ผู้ป่วย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OPD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มีจำนวนเพิ่มมากขึ้น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1.นำข้อมูลเสนอผู้บริหารทราบ  </a:t>
                      </a:r>
                      <a:endParaRPr lang="th-TH" sz="1600" dirty="0" smtClean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. เพิ่ม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เครื่องวัด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BP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อัตโนมัติ จาก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เป็น</a:t>
                      </a:r>
                      <a:r>
                        <a:rPr lang="th-TH" sz="1600" baseline="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600" baseline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 ตัว</a:t>
                      </a:r>
                      <a:endParaRPr lang="th-TH" sz="1600" baseline="0" dirty="0" smtClean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 ลด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ความแออัด ลดระยะรอคอย เจ้าหน้าที่สามารถบริหารจัดการอัตรากำลังได้เพิ่มขึ้น</a:t>
                      </a:r>
                      <a:endParaRPr lang="en-US" sz="1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กล่องข้อความ 4"/>
          <p:cNvSpPr txBox="1"/>
          <p:nvPr/>
        </p:nvSpPr>
        <p:spPr>
          <a:xfrm>
            <a:off x="874079" y="-24255"/>
            <a:ext cx="9658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กิจกรรมการพัฒนาคุณภาพ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งานการพยาบาลผู้ป่วย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นอก</a:t>
            </a:r>
          </a:p>
          <a:p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  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: 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ระบบคัดกรอง ผู้ป่วยนอกโรงพยาบาลชุมแพ</a:t>
            </a:r>
          </a:p>
          <a:p>
            <a:pPr algn="ctr"/>
            <a:endParaRPr lang="th-TH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47133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124" y="84072"/>
            <a:ext cx="1779687" cy="1828800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874079" y="-24255"/>
            <a:ext cx="9658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กิจกรรมการพัฒนาคุณภาพ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งานการพยาบาลผู้ป่วย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นอก</a:t>
            </a:r>
          </a:p>
          <a:p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  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: 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ระบบคัดกรอง ผู้ป่วยนอกโรงพยาบาลชุมแพ</a:t>
            </a:r>
          </a:p>
          <a:p>
            <a:pPr algn="ctr"/>
            <a:endParaRPr lang="th-TH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1" name="กล่องข้อความ 40"/>
          <p:cNvSpPr txBox="1"/>
          <p:nvPr/>
        </p:nvSpPr>
        <p:spPr>
          <a:xfrm>
            <a:off x="306014" y="969727"/>
            <a:ext cx="96583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ขั้นตอนการปรับปรุงให้บริการ :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Flow chart </a:t>
            </a:r>
            <a:r>
              <a:rPr lang="th-TH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พร้อมระบุเวลาในแต่ละขั้นตอน</a:t>
            </a:r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2743200" y="2179572"/>
            <a:ext cx="1152144" cy="2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Check-in</a:t>
            </a:r>
            <a:endParaRPr lang="en-US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3" name="สี่เหลี่ยมผืนผ้ามุมมน 42"/>
          <p:cNvSpPr/>
          <p:nvPr/>
        </p:nvSpPr>
        <p:spPr>
          <a:xfrm>
            <a:off x="2743200" y="2730553"/>
            <a:ext cx="1152144" cy="2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รับบัตรคิว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4" name="สี่เหลี่ยมผืนผ้ามุมมน 43"/>
          <p:cNvSpPr/>
          <p:nvPr/>
        </p:nvSpPr>
        <p:spPr>
          <a:xfrm>
            <a:off x="2014109" y="3297875"/>
            <a:ext cx="2610326" cy="2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ยื่นบัตรประชาชน ,ค้นบัตร เช็คสิทธิ์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5" name="สี่เหลี่ยมผืนผ้ามุมมน 44"/>
          <p:cNvSpPr/>
          <p:nvPr/>
        </p:nvSpPr>
        <p:spPr>
          <a:xfrm>
            <a:off x="2014109" y="3939284"/>
            <a:ext cx="2610326" cy="2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V/S , 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ชั่ง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น้ำหนัก / นั่งรอเรียกชื่อ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6" name="สี่เหลี่ยมผืนผ้ามุมมน 45"/>
          <p:cNvSpPr/>
          <p:nvPr/>
        </p:nvSpPr>
        <p:spPr>
          <a:xfrm>
            <a:off x="2419159" y="4519130"/>
            <a:ext cx="1800225" cy="2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พยาบาลซักประวัติ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7" name="สี่เหลี่ยมผืนผ้ามุมมน 46"/>
          <p:cNvSpPr/>
          <p:nvPr/>
        </p:nvSpPr>
        <p:spPr>
          <a:xfrm>
            <a:off x="2419158" y="5048906"/>
            <a:ext cx="1800225" cy="2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พบแพทย์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8" name="สี่เหลี่ยมผืนผ้ามุมมน 47"/>
          <p:cNvSpPr/>
          <p:nvPr/>
        </p:nvSpPr>
        <p:spPr>
          <a:xfrm>
            <a:off x="2419158" y="5644085"/>
            <a:ext cx="1800225" cy="2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ชำระเงิน / จ่ายยา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9" name="สี่เหลี่ยมผืนผ้ามุมมน 48"/>
          <p:cNvSpPr/>
          <p:nvPr/>
        </p:nvSpPr>
        <p:spPr>
          <a:xfrm>
            <a:off x="2419157" y="6239264"/>
            <a:ext cx="1800225" cy="2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กลับบ้าน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2" name="สี่เหลี่ยมผืนผ้ามุมมน 51"/>
          <p:cNvSpPr/>
          <p:nvPr/>
        </p:nvSpPr>
        <p:spPr>
          <a:xfrm>
            <a:off x="1000125" y="1768138"/>
            <a:ext cx="3810000" cy="289467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&gt;&gt; 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ระบบเดิม </a:t>
            </a:r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รวมเวลา 154 นาที</a:t>
            </a:r>
            <a:endParaRPr lang="en-US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3" name="สี่เหลี่ยมผืนผ้ามุมมน 52"/>
          <p:cNvSpPr/>
          <p:nvPr/>
        </p:nvSpPr>
        <p:spPr>
          <a:xfrm>
            <a:off x="861965" y="2618885"/>
            <a:ext cx="1152144" cy="2894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 นาที</a:t>
            </a:r>
            <a:endParaRPr lang="en-US" sz="1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4" name="สี่เหลี่ยมผืนผ้ามุมมน 53"/>
          <p:cNvSpPr/>
          <p:nvPr/>
        </p:nvSpPr>
        <p:spPr>
          <a:xfrm>
            <a:off x="874079" y="2157661"/>
            <a:ext cx="1152144" cy="2894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 นาที</a:t>
            </a:r>
            <a:endParaRPr lang="en-US" sz="1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5" name="สี่เหลี่ยมผืนผ้ามุมมน 54"/>
          <p:cNvSpPr/>
          <p:nvPr/>
        </p:nvSpPr>
        <p:spPr>
          <a:xfrm>
            <a:off x="799862" y="3297875"/>
            <a:ext cx="1152144" cy="2894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50 นาที</a:t>
            </a:r>
            <a:endParaRPr lang="en-US" sz="1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6" name="สี่เหลี่ยมผืนผ้ามุมมน 55"/>
          <p:cNvSpPr/>
          <p:nvPr/>
        </p:nvSpPr>
        <p:spPr>
          <a:xfrm>
            <a:off x="799862" y="3939283"/>
            <a:ext cx="1152144" cy="2894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20 นาที</a:t>
            </a:r>
            <a:endParaRPr lang="en-US" sz="1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7" name="สี่เหลี่ยมผืนผ้ามุมมน 56"/>
          <p:cNvSpPr/>
          <p:nvPr/>
        </p:nvSpPr>
        <p:spPr>
          <a:xfrm>
            <a:off x="766334" y="4505538"/>
            <a:ext cx="1152144" cy="2894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35 นาที</a:t>
            </a:r>
            <a:endParaRPr lang="en-US" sz="1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8" name="สี่เหลี่ยมผืนผ้ามุมมน 57"/>
          <p:cNvSpPr/>
          <p:nvPr/>
        </p:nvSpPr>
        <p:spPr>
          <a:xfrm>
            <a:off x="766334" y="5071793"/>
            <a:ext cx="1152144" cy="2894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 นาที</a:t>
            </a:r>
            <a:endParaRPr lang="en-US" sz="1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9" name="สี่เหลี่ยมผืนผ้ามุมมน 58"/>
          <p:cNvSpPr/>
          <p:nvPr/>
        </p:nvSpPr>
        <p:spPr>
          <a:xfrm>
            <a:off x="766334" y="5644084"/>
            <a:ext cx="1152144" cy="2894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29 นาที</a:t>
            </a:r>
            <a:endParaRPr lang="en-US" sz="1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61" name="ลูกศรเชื่อมต่อแบบตรง 60"/>
          <p:cNvCxnSpPr>
            <a:stCxn id="4" idx="2"/>
            <a:endCxn id="43" idx="0"/>
          </p:cNvCxnSpPr>
          <p:nvPr/>
        </p:nvCxnSpPr>
        <p:spPr>
          <a:xfrm>
            <a:off x="3319272" y="2469039"/>
            <a:ext cx="0" cy="261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ลูกศรเชื่อมต่อแบบตรง 61"/>
          <p:cNvCxnSpPr/>
          <p:nvPr/>
        </p:nvCxnSpPr>
        <p:spPr>
          <a:xfrm>
            <a:off x="3314316" y="3020020"/>
            <a:ext cx="0" cy="261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ลูกศรเชื่อมต่อแบบตรง 62"/>
          <p:cNvCxnSpPr/>
          <p:nvPr/>
        </p:nvCxnSpPr>
        <p:spPr>
          <a:xfrm>
            <a:off x="3314316" y="3587342"/>
            <a:ext cx="0" cy="261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ลูกศรเชื่อมต่อแบบตรง 63"/>
          <p:cNvCxnSpPr/>
          <p:nvPr/>
        </p:nvCxnSpPr>
        <p:spPr>
          <a:xfrm>
            <a:off x="3314316" y="4228750"/>
            <a:ext cx="0" cy="261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ลูกศรเชื่อมต่อแบบตรง 64"/>
          <p:cNvCxnSpPr/>
          <p:nvPr/>
        </p:nvCxnSpPr>
        <p:spPr>
          <a:xfrm>
            <a:off x="3332982" y="4787392"/>
            <a:ext cx="0" cy="261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ลูกศรเชื่อมต่อแบบตรง 65"/>
          <p:cNvCxnSpPr/>
          <p:nvPr/>
        </p:nvCxnSpPr>
        <p:spPr>
          <a:xfrm>
            <a:off x="3314316" y="5338373"/>
            <a:ext cx="0" cy="261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ลูกศรเชื่อมต่อแบบตรง 66"/>
          <p:cNvCxnSpPr/>
          <p:nvPr/>
        </p:nvCxnSpPr>
        <p:spPr>
          <a:xfrm>
            <a:off x="3304407" y="5977750"/>
            <a:ext cx="0" cy="261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สี่เหลี่ยมผืนผ้า 69"/>
          <p:cNvSpPr/>
          <p:nvPr/>
        </p:nvSpPr>
        <p:spPr>
          <a:xfrm>
            <a:off x="849510" y="1651357"/>
            <a:ext cx="4122540" cy="51018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2" name="สี่เหลี่ยมผืนผ้ามุมมน 71"/>
          <p:cNvSpPr/>
          <p:nvPr/>
        </p:nvSpPr>
        <p:spPr>
          <a:xfrm>
            <a:off x="7095786" y="2188253"/>
            <a:ext cx="1597122" cy="2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Check-in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ใบนำทาง</a:t>
            </a:r>
            <a:endParaRPr lang="en-US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4" name="สี่เหลี่ยมผืนผ้ามุมมน 73"/>
          <p:cNvSpPr/>
          <p:nvPr/>
        </p:nvSpPr>
        <p:spPr>
          <a:xfrm>
            <a:off x="6601301" y="2745633"/>
            <a:ext cx="2610326" cy="2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ยื่นบัตรประชาชน ,ค้นบัตร เช็คสิทธิ์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5" name="สี่เหลี่ยมผืนผ้ามุมมน 74"/>
          <p:cNvSpPr/>
          <p:nvPr/>
        </p:nvSpPr>
        <p:spPr>
          <a:xfrm>
            <a:off x="6791710" y="3348012"/>
            <a:ext cx="2205273" cy="2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V/S , 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ชั่ง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น้ำหนัก / 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นั่งรอ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6" name="สี่เหลี่ยมผืนผ้ามุมมน 75"/>
          <p:cNvSpPr/>
          <p:nvPr/>
        </p:nvSpPr>
        <p:spPr>
          <a:xfrm>
            <a:off x="6961286" y="3954380"/>
            <a:ext cx="1800225" cy="2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พยาบาลซักประวัติ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7" name="สี่เหลี่ยมผืนผ้ามุมมน 76"/>
          <p:cNvSpPr/>
          <p:nvPr/>
        </p:nvSpPr>
        <p:spPr>
          <a:xfrm>
            <a:off x="6961286" y="4589035"/>
            <a:ext cx="1800225" cy="2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พบแพทย์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8" name="สี่เหลี่ยมผืนผ้ามุมมน 77"/>
          <p:cNvSpPr/>
          <p:nvPr/>
        </p:nvSpPr>
        <p:spPr>
          <a:xfrm>
            <a:off x="6961286" y="5178850"/>
            <a:ext cx="1800225" cy="2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ชำระเงิน / จ่ายยา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9" name="สี่เหลี่ยมผืนผ้ามุมมน 78"/>
          <p:cNvSpPr/>
          <p:nvPr/>
        </p:nvSpPr>
        <p:spPr>
          <a:xfrm>
            <a:off x="6892683" y="5768665"/>
            <a:ext cx="1800225" cy="289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กลับบ้าน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0" name="สี่เหลี่ยมผืนผ้ามุมมน 79"/>
          <p:cNvSpPr/>
          <p:nvPr/>
        </p:nvSpPr>
        <p:spPr>
          <a:xfrm>
            <a:off x="5575203" y="1768138"/>
            <a:ext cx="3810000" cy="289467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&gt;&gt; 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ระบบใหม่ </a:t>
            </a:r>
            <a:r>
              <a:rPr lang="en-US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รวมเวลา 138 นาที</a:t>
            </a:r>
            <a:endParaRPr lang="en-US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1" name="สี่เหลี่ยมผืนผ้ามุมมน 80"/>
          <p:cNvSpPr/>
          <p:nvPr/>
        </p:nvSpPr>
        <p:spPr>
          <a:xfrm>
            <a:off x="5449157" y="2723916"/>
            <a:ext cx="1152144" cy="2894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53 นาที</a:t>
            </a:r>
            <a:endParaRPr lang="en-US" sz="1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2" name="สี่เหลี่ยมผืนผ้ามุมมน 81"/>
          <p:cNvSpPr/>
          <p:nvPr/>
        </p:nvSpPr>
        <p:spPr>
          <a:xfrm>
            <a:off x="5449157" y="2157661"/>
            <a:ext cx="1152144" cy="2894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3-5 นาที</a:t>
            </a:r>
            <a:endParaRPr lang="en-US" sz="1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3" name="สี่เหลี่ยมผืนผ้ามุมมน 82"/>
          <p:cNvSpPr/>
          <p:nvPr/>
        </p:nvSpPr>
        <p:spPr>
          <a:xfrm>
            <a:off x="5374940" y="3297875"/>
            <a:ext cx="1152144" cy="2894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21 นาที</a:t>
            </a:r>
            <a:endParaRPr lang="en-US" sz="1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4" name="สี่เหลี่ยมผืนผ้ามุมมน 83"/>
          <p:cNvSpPr/>
          <p:nvPr/>
        </p:nvSpPr>
        <p:spPr>
          <a:xfrm>
            <a:off x="5374940" y="3939283"/>
            <a:ext cx="1152144" cy="2894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23 นาที</a:t>
            </a:r>
            <a:endParaRPr lang="en-US" sz="1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5" name="สี่เหลี่ยมผืนผ้ามุมมน 84"/>
          <p:cNvSpPr/>
          <p:nvPr/>
        </p:nvSpPr>
        <p:spPr>
          <a:xfrm>
            <a:off x="5341412" y="4505538"/>
            <a:ext cx="1152144" cy="2894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 นาที</a:t>
            </a:r>
            <a:endParaRPr lang="en-US" sz="1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6" name="สี่เหลี่ยมผืนผ้ามุมมน 85"/>
          <p:cNvSpPr/>
          <p:nvPr/>
        </p:nvSpPr>
        <p:spPr>
          <a:xfrm>
            <a:off x="5341412" y="5071793"/>
            <a:ext cx="1152144" cy="2894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 นาที</a:t>
            </a:r>
            <a:endParaRPr lang="en-US" sz="1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7" name="สี่เหลี่ยมผืนผ้ามุมมน 86"/>
          <p:cNvSpPr/>
          <p:nvPr/>
        </p:nvSpPr>
        <p:spPr>
          <a:xfrm>
            <a:off x="5389554" y="5754899"/>
            <a:ext cx="1152144" cy="2894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26 นาที</a:t>
            </a:r>
            <a:endParaRPr lang="en-US" sz="1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8" name="สี่เหลี่ยมผืนผ้า 87"/>
          <p:cNvSpPr/>
          <p:nvPr/>
        </p:nvSpPr>
        <p:spPr>
          <a:xfrm>
            <a:off x="5424588" y="1651357"/>
            <a:ext cx="4122540" cy="51018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89" name="ลูกศรเชื่อมต่อแบบตรง 88"/>
          <p:cNvCxnSpPr/>
          <p:nvPr/>
        </p:nvCxnSpPr>
        <p:spPr>
          <a:xfrm>
            <a:off x="7894347" y="2465649"/>
            <a:ext cx="0" cy="261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สี่เหลี่ยมผืนผ้ามุมมน 89"/>
          <p:cNvSpPr/>
          <p:nvPr/>
        </p:nvSpPr>
        <p:spPr>
          <a:xfrm>
            <a:off x="874079" y="6238634"/>
            <a:ext cx="1027700" cy="28946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26 นาที</a:t>
            </a:r>
            <a:endParaRPr lang="en-US" sz="16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91" name="ลูกศรเชื่อมต่อแบบตรง 90"/>
          <p:cNvCxnSpPr/>
          <p:nvPr/>
        </p:nvCxnSpPr>
        <p:spPr>
          <a:xfrm>
            <a:off x="7885536" y="3076973"/>
            <a:ext cx="0" cy="261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ลูกศรเชื่อมต่อแบบตรง 91"/>
          <p:cNvCxnSpPr/>
          <p:nvPr/>
        </p:nvCxnSpPr>
        <p:spPr>
          <a:xfrm>
            <a:off x="7867200" y="3677769"/>
            <a:ext cx="0" cy="261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ลูกศรเชื่อมต่อแบบตรง 92"/>
          <p:cNvCxnSpPr/>
          <p:nvPr/>
        </p:nvCxnSpPr>
        <p:spPr>
          <a:xfrm>
            <a:off x="7851423" y="4257616"/>
            <a:ext cx="0" cy="261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ลูกศรเชื่อมต่อแบบตรง 93"/>
          <p:cNvCxnSpPr/>
          <p:nvPr/>
        </p:nvCxnSpPr>
        <p:spPr>
          <a:xfrm>
            <a:off x="7805143" y="4878502"/>
            <a:ext cx="0" cy="261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ลูกศรเชื่อมต่อแบบตรง 94"/>
          <p:cNvCxnSpPr/>
          <p:nvPr/>
        </p:nvCxnSpPr>
        <p:spPr>
          <a:xfrm>
            <a:off x="7792795" y="5507151"/>
            <a:ext cx="0" cy="2615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433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124" y="84072"/>
            <a:ext cx="1779687" cy="1828800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874079" y="-24255"/>
            <a:ext cx="9658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กิจกรรมการพัฒนาคุณภาพ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งานการพยาบาลผู้ป่วย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นอก</a:t>
            </a:r>
          </a:p>
          <a:p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  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: 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ระบบคัดกรอง ผู้ป่วยนอกโรงพยาบาลชุมแพ</a:t>
            </a:r>
          </a:p>
          <a:p>
            <a:pPr algn="ctr"/>
            <a:endParaRPr lang="th-TH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1" name="กล่องข้อความ 40"/>
          <p:cNvSpPr txBox="1"/>
          <p:nvPr/>
        </p:nvSpPr>
        <p:spPr>
          <a:xfrm>
            <a:off x="715589" y="1436751"/>
            <a:ext cx="6170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</a:t>
            </a:r>
            <a:endParaRPr lang="th-TH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141874"/>
              </p:ext>
            </p:extLst>
          </p:nvPr>
        </p:nvGraphicFramePr>
        <p:xfrm>
          <a:off x="733425" y="1981200"/>
          <a:ext cx="8867774" cy="2723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7873"/>
                <a:gridCol w="1137017"/>
                <a:gridCol w="1691613"/>
                <a:gridCol w="1115908"/>
                <a:gridCol w="1555363"/>
              </a:tblGrid>
              <a:tr h="45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cap="small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ตัวชี้วัด</a:t>
                      </a:r>
                      <a:endParaRPr lang="en-US" sz="1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cap="small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เป้าหมาย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cap="small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2561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2562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2563 (ตค-ธค) 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</a:tr>
              <a:tr h="453850">
                <a:tc>
                  <a:txBody>
                    <a:bodyPr/>
                    <a:lstStyle/>
                    <a:p>
                      <a:pPr algn="thaiDi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cap="small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จำนวนผู้รับบริการ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cap="small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118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1,186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992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</a:tr>
              <a:tr h="45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ระยะเวลารอคอย</a:t>
                      </a:r>
                      <a:r>
                        <a:rPr lang="th-TH" sz="20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ผู้ป่วยนอกทั่วไป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(นาที)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u="sng" cap="small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&lt;</a:t>
                      </a:r>
                      <a:r>
                        <a:rPr lang="en-US" sz="2400" cap="small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120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cap="small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154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cap="small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138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cap="small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135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</a:tr>
              <a:tr h="907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ร้อยละความพึงพอใจ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ผู้ป่วยนอก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u="sng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&gt;</a:t>
                      </a: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85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cap="small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85.72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cap="small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84.72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cap="small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81.25/95.63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400" cap="small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 </a:t>
                      </a:r>
                      <a:r>
                        <a:rPr lang="th-TH" sz="2400" cap="small" dirty="0" err="1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พย</a:t>
                      </a:r>
                      <a:r>
                        <a:rPr lang="th-TH" sz="2400" cap="small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 </a:t>
                      </a:r>
                      <a:r>
                        <a:rPr lang="en-US" sz="2400" cap="small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 </a:t>
                      </a:r>
                      <a:r>
                        <a:rPr lang="th-TH" sz="2400" cap="small" dirty="0" err="1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ธค</a:t>
                      </a:r>
                      <a:r>
                        <a:rPr lang="th-TH" sz="2400" cap="small" dirty="0" smtClean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.)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</a:tr>
              <a:tr h="45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อัตราการคัดกรองผิดพลาด</a:t>
                      </a:r>
                      <a:endParaRPr lang="en-US" sz="14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&lt;5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cap="small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cap="small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cap="small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471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124" y="84072"/>
            <a:ext cx="1779687" cy="1828800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874079" y="-24255"/>
            <a:ext cx="9658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กิจกรรมการพัฒนาคุณภาพ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งานการพยาบาลผู้ป่วย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นอก</a:t>
            </a:r>
          </a:p>
          <a:p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  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:  </a:t>
            </a:r>
            <a:r>
              <a:rPr lang="th-TH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</a:t>
            </a:r>
            <a:r>
              <a:rPr lang="th-TH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ระบบคัดกรอง ผู้ป่วยนอกโรงพยาบาลชุมแพ</a:t>
            </a:r>
          </a:p>
          <a:p>
            <a:pPr algn="ctr"/>
            <a:endParaRPr lang="th-TH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1" name="กล่องข้อความ 40"/>
          <p:cNvSpPr txBox="1"/>
          <p:nvPr/>
        </p:nvSpPr>
        <p:spPr>
          <a:xfrm>
            <a:off x="874079" y="1144363"/>
            <a:ext cx="6170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ข้อเสนอแนะ</a:t>
            </a:r>
            <a:endParaRPr lang="th-TH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874079" y="1729138"/>
            <a:ext cx="869854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คัดกรองผู้ป่วย เป็นกระบวนการประเมินสภาพของผู้ป่วยอย่างรวดเร็ว เพื่อตัดสินความ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เร่งด่วน ของ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อาการและนำ มาใช้ในการจัดลำดับความเร่งด่วนของอาการและการรักษาอย่างเหมาะสม ซึ่ง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เป็นกลไก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สำคัญในการบริหารความเสี่ยงของผู้รับบริการ และเป็นมาตรฐานในการปฏิบัติงาน เพื่อ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ป้องกันการ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เกิดภาวะวิกฤตซึ่งสามารถเกิดขึ้นได้ตลอดเวลา ตั้งแต่แรกรับผู้ป่วย และระหว่างรอรับการ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ตรวจรักษา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ซึ่งอาจนำไปสู่การเสียชีวิตอย่างกะทันหัน หรือเกิดทุพพลภาพอย่างถาวรได้ ดังนั้นพยาบาล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ที่ให้บริการ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ผู้ป่วยนอก จึงต้องมีความสามารถในการประเมินเพื่อระบุปัญหาและความต้องการที่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เร่งด่วน และ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สำคัญได้อย่างแม่นยำ ครอบคลุม และนำไปสู่ความพึงพอใจต่อการบริการและตอบสนองกลยุทธ์การเข้าถึง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บริการ</a:t>
            </a:r>
          </a:p>
          <a:p>
            <a:pPr algn="thaiDist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บทเรียนที่ได้รับ</a:t>
            </a:r>
          </a:p>
          <a:p>
            <a:pPr algn="thaiDist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มีการทำงานเป็นทีมเช่น คัดกรอง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OPD ER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คลินิกเฉพาะโรค โดยมีวัตถุประสงค์ร่วมกันคือให้ผู้ป่วยได้รับการคัดกรองและประเมินอาการอย่างถูกต้อง และผู้ป่วยที่มีภาวะเร่งด่วนได้รับการตรวจรักษาที่รวดเร็ว ปลอดภัยเจ้าหน้าที่ในหน่วยงานมีการทบทวนและพัฒนาตนเองอย่างสม่ำเสมอเพื่อให้การคัดกรองมีประสิทธิภาพมากขึ้น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r>
              <a:rPr lang="th-TH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โอกาสพัฒนา</a:t>
            </a:r>
          </a:p>
          <a:p>
            <a:pPr marL="800100" lvl="1" indent="-342900" algn="thaiDist">
              <a:buFont typeface="Wingdings" panose="05000000000000000000" pitchFamily="2" charset="2"/>
              <a:buChar char="§"/>
            </a:pP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ลด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ระยะรอคอยในผู้ป่วยระบบทางเดินหายใจ </a:t>
            </a:r>
            <a:endParaRPr lang="th-TH" sz="2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800100" lvl="1" indent="-342900" algn="thaiDist">
              <a:buFont typeface="Wingdings" panose="05000000000000000000" pitchFamily="2" charset="2"/>
              <a:buChar char="§"/>
            </a:pP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ลด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ระยะรอคอยผู้ป่วยคัดกรองวัณ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โรค</a:t>
            </a:r>
          </a:p>
        </p:txBody>
      </p:sp>
    </p:spTree>
    <p:extLst>
      <p:ext uri="{BB962C8B-B14F-4D97-AF65-F5344CB8AC3E}">
        <p14:creationId xmlns:p14="http://schemas.microsoft.com/office/powerpoint/2010/main" val="2857377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124" y="84072"/>
            <a:ext cx="1779687" cy="1828800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2590083" y="1567472"/>
            <a:ext cx="61709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1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จบการนำเสนอ</a:t>
            </a:r>
            <a:endParaRPr lang="th-TH" sz="1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 descr="ผลการค้นหารูปภาพสำหรับ จบการนำเสนอ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t="34097" r="19881" b="18206"/>
          <a:stretch/>
        </p:blipFill>
        <p:spPr bwMode="auto">
          <a:xfrm>
            <a:off x="1515977" y="1684940"/>
            <a:ext cx="7603959" cy="348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692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7062" y="541506"/>
            <a:ext cx="8596668" cy="1320800"/>
          </a:xfrm>
        </p:spPr>
        <p:txBody>
          <a:bodyPr/>
          <a:lstStyle/>
          <a:p>
            <a:r>
              <a:rPr lang="th-TH" dirty="0">
                <a:solidFill>
                  <a:srgbClr val="C00000"/>
                </a:solidFill>
              </a:rPr>
              <a:t>ข้อเสนอแนะจากคณะกรรมการ</a:t>
            </a:r>
            <a:br>
              <a:rPr lang="th-TH" dirty="0">
                <a:solidFill>
                  <a:srgbClr val="C00000"/>
                </a:solidFill>
              </a:rPr>
            </a:br>
            <a:endParaRPr lang="th-TH" dirty="0">
              <a:solidFill>
                <a:srgbClr val="C00000"/>
              </a:solidFill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dirty="0" smtClean="0">
                <a:solidFill>
                  <a:srgbClr val="C00000"/>
                </a:solidFill>
                <a:latin typeface="TH Sarabun New" pitchFamily="34" charset="-34"/>
                <a:cs typeface="TH Sarabun New" pitchFamily="34" charset="-34"/>
              </a:rPr>
              <a:t>-ให้เปลี่ยนชื่อเรื่องใหม่ เช่น การพัฒนาระบบบริการผู้ป่วยนอก</a:t>
            </a:r>
          </a:p>
          <a:p>
            <a:r>
              <a:rPr lang="th-TH" dirty="0" smtClean="0">
                <a:solidFill>
                  <a:srgbClr val="C00000"/>
                </a:solidFill>
                <a:latin typeface="TH Sarabun New" pitchFamily="34" charset="-34"/>
                <a:cs typeface="TH Sarabun New" pitchFamily="34" charset="-34"/>
              </a:rPr>
              <a:t>-อยากเห็นเรื่องประเด็นการคัดกรอง</a:t>
            </a:r>
          </a:p>
          <a:p>
            <a:r>
              <a:rPr lang="th-TH" dirty="0" smtClean="0">
                <a:solidFill>
                  <a:srgbClr val="C00000"/>
                </a:solidFill>
                <a:latin typeface="TH Sarabun New" pitchFamily="34" charset="-34"/>
                <a:cs typeface="TH Sarabun New" pitchFamily="34" charset="-34"/>
              </a:rPr>
              <a:t>-ปัญหาการคัดกรอง คือ อะไร เช่นคัดกรองผิดทาง ผิดแผนก ผิดประเภท ฉุกเฉิน ไม่ฉุกเฉิน </a:t>
            </a:r>
          </a:p>
          <a:p>
            <a:r>
              <a:rPr lang="th-TH" dirty="0" smtClean="0">
                <a:solidFill>
                  <a:srgbClr val="C00000"/>
                </a:solidFill>
                <a:latin typeface="TH Sarabun New" pitchFamily="34" charset="-34"/>
                <a:cs typeface="TH Sarabun New" pitchFamily="34" charset="-34"/>
              </a:rPr>
              <a:t>-ตัวที่เราต้องเอามาจับ เรื่องการคัดกรอง คัดแยก </a:t>
            </a:r>
          </a:p>
          <a:p>
            <a:r>
              <a:rPr lang="th-TH" dirty="0" smtClean="0">
                <a:solidFill>
                  <a:srgbClr val="C00000"/>
                </a:solidFill>
                <a:latin typeface="TH Sarabun New" pitchFamily="34" charset="-34"/>
                <a:cs typeface="TH Sarabun New" pitchFamily="34" charset="-34"/>
              </a:rPr>
              <a:t>-คัดถูกต้อง คืออะไร</a:t>
            </a:r>
          </a:p>
          <a:p>
            <a:r>
              <a:rPr lang="th-TH" dirty="0" smtClean="0">
                <a:solidFill>
                  <a:srgbClr val="C00000"/>
                </a:solidFill>
                <a:latin typeface="TH Sarabun New" pitchFamily="34" charset="-34"/>
                <a:cs typeface="TH Sarabun New" pitchFamily="34" charset="-34"/>
              </a:rPr>
              <a:t>กิจกรรมการพัฒนายังไม่ครบ loop</a:t>
            </a:r>
          </a:p>
          <a:p>
            <a:pPr marL="0" indent="0">
              <a:buNone/>
            </a:pPr>
            <a:r>
              <a:rPr lang="th-TH" dirty="0" smtClean="0">
                <a:solidFill>
                  <a:srgbClr val="C00000"/>
                </a:solidFill>
                <a:latin typeface="TH Sarabun New" pitchFamily="34" charset="-34"/>
                <a:cs typeface="TH Sarabun New" pitchFamily="34" charset="-34"/>
              </a:rPr>
              <a:t>-เราต้องเก็บข้อมูลมาจากไหน ให้ได้ข้อมูลที่ครบ </a:t>
            </a:r>
          </a:p>
          <a:p>
            <a:pPr marL="0" indent="0">
              <a:buNone/>
            </a:pPr>
            <a:r>
              <a:rPr lang="th-TH" dirty="0" smtClean="0">
                <a:solidFill>
                  <a:srgbClr val="C00000"/>
                </a:solidFill>
                <a:latin typeface="TH Sarabun New" pitchFamily="34" charset="-34"/>
                <a:cs typeface="TH Sarabun New" pitchFamily="34" charset="-34"/>
              </a:rPr>
              <a:t>-ถ้าจะทำเรื่องการคัดกรองก็ต้องเปลี่ยนเนื้อหาใหม่ ถ้าจะเอาเนื้อหานี้ ให้เปลี่ยนชื่อเรื่อง</a:t>
            </a:r>
            <a:endParaRPr lang="th-TH" dirty="0">
              <a:solidFill>
                <a:srgbClr val="C00000"/>
              </a:solidFill>
              <a:latin typeface="TH Sarabun New" pitchFamily="34" charset="-34"/>
              <a:cs typeface="TH Sarabun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40404587"/>
      </p:ext>
    </p:extLst>
  </p:cSld>
  <p:clrMapOvr>
    <a:masterClrMapping/>
  </p:clrMapOvr>
</p:sld>
</file>

<file path=ppt/theme/theme1.xml><?xml version="1.0" encoding="utf-8"?>
<a:theme xmlns:a="http://schemas.openxmlformats.org/drawingml/2006/main" name="เหลี่ยมเพชร">
  <a:themeElements>
    <a:clrScheme name="เหลี่ยมเพชร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เหลี่ยมเพชร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เหลี่ยมเพชร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215998C-280A-471A-8BB1-CDC2B95FC2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0B596E-8E5F-4DB7-9C0B-A416410C0F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1DA07E-9A1F-402C-A357-ABD24F8C703B}">
  <ds:schemaRefs>
    <ds:schemaRef ds:uri="http://purl.org/dc/elements/1.1/"/>
    <ds:schemaRef ds:uri="http://www.w3.org/XML/1998/namespace"/>
    <ds:schemaRef ds:uri="http://purl.org/dc/terms/"/>
    <ds:schemaRef ds:uri="http://schemas.microsoft.com/office/2006/metadata/properties"/>
    <ds:schemaRef ds:uri="71af3243-3dd4-4a8d-8c0d-dd76da1f02a5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16c05727-aa75-4e4a-9b5f-8a80a11658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1372</Words>
  <Application>Microsoft Office PowerPoint</Application>
  <PresentationFormat>กำหนดเอง</PresentationFormat>
  <Paragraphs>172</Paragraphs>
  <Slides>13</Slides>
  <Notes>12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13</vt:i4>
      </vt:variant>
    </vt:vector>
  </HeadingPairs>
  <TitlesOfParts>
    <vt:vector size="14" baseType="lpstr">
      <vt:lpstr>เหลี่ยมเพชร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ข้อเสนอแนะจากคณะกรรมการ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2020-03-03T04:29:48Z</dcterms:created>
  <dcterms:modified xsi:type="dcterms:W3CDTF">2020-03-16T06:52:48Z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