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1" r:id="rId4"/>
  </p:sldMasterIdLst>
  <p:notesMasterIdLst>
    <p:notesMasterId r:id="rId18"/>
  </p:notesMasterIdLst>
  <p:handoutMasterIdLst>
    <p:handoutMasterId r:id="rId19"/>
  </p:handoutMasterIdLst>
  <p:sldIdLst>
    <p:sldId id="531" r:id="rId5"/>
    <p:sldId id="532" r:id="rId6"/>
    <p:sldId id="533" r:id="rId7"/>
    <p:sldId id="534" r:id="rId8"/>
    <p:sldId id="544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5" r:id="rId17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ผู้สร้าง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8AC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400" autoAdjust="0"/>
  </p:normalViewPr>
  <p:slideViewPr>
    <p:cSldViewPr snapToGrid="0" showGuides="1">
      <p:cViewPr>
        <p:scale>
          <a:sx n="98" d="100"/>
          <a:sy n="98" d="100"/>
        </p:scale>
        <p:origin x="672" y="-294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xmlns="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A7B789-7CAD-413B-9C2F-38472D5E8CDB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16/03/63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BDEF39B-AF2A-4EFA-AE7E-EC1FF3735F5A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BAD691D-5317-4CC8-924D-C42291522901}" type="datetime1">
              <a:rPr lang="th-TH" smtClean="0"/>
              <a:pPr/>
              <a:t>16/03/63</a:t>
            </a:fld>
            <a:endParaRPr lang="en-US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22109BC-39F4-43B1-850C-D5EB0E6480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10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7263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382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820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4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315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4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544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844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6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058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7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124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8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6488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9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778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วงรี 17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รูปแบบอิสระ: รูปร่าง 17">
            <a:extLst>
              <a:ext uri="{FF2B5EF4-FFF2-40B4-BE49-F238E27FC236}">
                <a16:creationId xmlns:a16="http://schemas.microsoft.com/office/drawing/2014/main" xmlns="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รูปแบบอิสระ: รูปร่าง 18">
            <a:extLst>
              <a:ext uri="{FF2B5EF4-FFF2-40B4-BE49-F238E27FC236}">
                <a16:creationId xmlns:a16="http://schemas.microsoft.com/office/drawing/2014/main" xmlns="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298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7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3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9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908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1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0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5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dirty="0"/>
              <a:t>ชื่อเรื่องที่นี่</a:t>
            </a:r>
          </a:p>
        </p:txBody>
      </p:sp>
      <p:sp>
        <p:nvSpPr>
          <p:cNvPr id="10" name="วงรี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" name="รูปแบบอิสระ: รูปร่าง 17">
            <a:extLst>
              <a:ext uri="{FF2B5EF4-FFF2-40B4-BE49-F238E27FC236}">
                <a16:creationId xmlns:a16="http://schemas.microsoft.com/office/drawing/2014/main" xmlns="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9" name="รูปแบบอิสระ: รูปร่าง 18">
            <a:extLst>
              <a:ext uri="{FF2B5EF4-FFF2-40B4-BE49-F238E27FC236}">
                <a16:creationId xmlns:a16="http://schemas.microsoft.com/office/drawing/2014/main" xmlns="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ชื่อเรื่องรอง 2">
            <a:extLst>
              <a:ext uri="{FF2B5EF4-FFF2-40B4-BE49-F238E27FC236}">
                <a16:creationId xmlns:a16="http://schemas.microsoft.com/office/drawing/2014/main" xmlns="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marL="228600" lvl="0" indent="-228600" algn="ctr" rtl="0"/>
            <a:r>
              <a:rPr lang="th-TH" noProof="0" dirty="0"/>
              <a:t>คลิกเพื่อแก้ไขสไตล์คำบรรยายต้นแบบ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ชื่อเรื่อง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วงรี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6" name="วงรี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5" name="วงรี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" name="รูปแบบอิสระ: รูปร่าง 17">
            <a:extLst>
              <a:ext uri="{FF2B5EF4-FFF2-40B4-BE49-F238E27FC236}">
                <a16:creationId xmlns:a16="http://schemas.microsoft.com/office/drawing/2014/main" xmlns="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9" name="รูปแบบอิสระ: รูปร่าง 18">
            <a:extLst>
              <a:ext uri="{FF2B5EF4-FFF2-40B4-BE49-F238E27FC236}">
                <a16:creationId xmlns:a16="http://schemas.microsoft.com/office/drawing/2014/main" xmlns="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ตัวแทนข้อความ 2">
            <a:extLst>
              <a:ext uri="{FF2B5EF4-FFF2-40B4-BE49-F238E27FC236}">
                <a16:creationId xmlns:a16="http://schemas.microsoft.com/office/drawing/2014/main" xmlns="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889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ชื่อเรื่อง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13" name="ตัวแทนเนื้อหา 2">
            <a:extLst>
              <a:ext uri="{FF2B5EF4-FFF2-40B4-BE49-F238E27FC236}">
                <a16:creationId xmlns:a16="http://schemas.microsoft.com/office/drawing/2014/main" xmlns="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15" name="ตัวแทนเนื้อหา 3">
            <a:extLst>
              <a:ext uri="{FF2B5EF4-FFF2-40B4-BE49-F238E27FC236}">
                <a16:creationId xmlns:a16="http://schemas.microsoft.com/office/drawing/2014/main" xmlns="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ชื่อเรื่อง 13">
            <a:extLst>
              <a:ext uri="{FF2B5EF4-FFF2-40B4-BE49-F238E27FC236}">
                <a16:creationId xmlns:a16="http://schemas.microsoft.com/office/drawing/2014/main" xmlns="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16" name="ตัวแทนข้อความ 2">
            <a:extLst>
              <a:ext uri="{FF2B5EF4-FFF2-40B4-BE49-F238E27FC236}">
                <a16:creationId xmlns:a16="http://schemas.microsoft.com/office/drawing/2014/main" xmlns="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17" name="ตัวแทนเนื้อหา 3">
            <a:extLst>
              <a:ext uri="{FF2B5EF4-FFF2-40B4-BE49-F238E27FC236}">
                <a16:creationId xmlns:a16="http://schemas.microsoft.com/office/drawing/2014/main" xmlns="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18" name="ตัวแทนข้อความ 4">
            <a:extLst>
              <a:ext uri="{FF2B5EF4-FFF2-40B4-BE49-F238E27FC236}">
                <a16:creationId xmlns:a16="http://schemas.microsoft.com/office/drawing/2014/main" xmlns="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ตัวแทนเนื้อหา 5">
            <a:extLst>
              <a:ext uri="{FF2B5EF4-FFF2-40B4-BE49-F238E27FC236}">
                <a16:creationId xmlns:a16="http://schemas.microsoft.com/office/drawing/2014/main" xmlns="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xmlns="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15" name="ตัวแทนข้อความ 3">
            <a:extLst>
              <a:ext uri="{FF2B5EF4-FFF2-40B4-BE49-F238E27FC236}">
                <a16:creationId xmlns:a16="http://schemas.microsoft.com/office/drawing/2014/main" xmlns="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ตัวแทนเนื้อหา 2">
            <a:extLst>
              <a:ext uri="{FF2B5EF4-FFF2-40B4-BE49-F238E27FC236}">
                <a16:creationId xmlns:a16="http://schemas.microsoft.com/office/drawing/2014/main" xmlns="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sz="2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รูปแบบอิสระ: รูปร่าง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5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xmlns="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xmlns="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xmlns="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xmlns="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27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รูปแบบอิสระ: รูปร่าง 10">
            <a:extLst>
              <a:ext uri="{FF2B5EF4-FFF2-40B4-BE49-F238E27FC236}">
                <a16:creationId xmlns:a16="http://schemas.microsoft.com/office/drawing/2014/main" xmlns="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5" name="รูปแบบอิสระ: รูปร่าง 11">
            <a:extLst>
              <a:ext uri="{FF2B5EF4-FFF2-40B4-BE49-F238E27FC236}">
                <a16:creationId xmlns:a16="http://schemas.microsoft.com/office/drawing/2014/main" xmlns="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478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1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5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1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xmlns="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รูปร่าง 61">
            <a:extLst>
              <a:ext uri="{FF2B5EF4-FFF2-40B4-BE49-F238E27FC236}">
                <a16:creationId xmlns:a16="http://schemas.microsoft.com/office/drawing/2014/main" xmlns="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rtlCol="0" anchor="ctr">
            <a:spAutoFit/>
          </a:bodyPr>
          <a:lstStyle/>
          <a:p>
            <a:pPr marL="0" indent="0" algn="ctr" rtl="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th-TH" sz="2400" b="1" kern="1200" spc="600" noProof="0" dirty="0">
                <a:solidFill>
                  <a:srgbClr val="2F3342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Bebas"/>
              </a:rPr>
              <a:t>4</a:t>
            </a:r>
            <a:r>
              <a:rPr lang="th-TH" sz="2400" b="1" kern="1200" spc="600" baseline="30000" noProof="0" dirty="0">
                <a:solidFill>
                  <a:srgbClr val="2F3342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Bebas"/>
              </a:rPr>
              <a:t>TH </a:t>
            </a:r>
            <a:r>
              <a:rPr lang="th-TH" sz="2400" b="1" kern="1200" spc="600" noProof="0" dirty="0">
                <a:solidFill>
                  <a:schemeClr val="accent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  <a:sym typeface="Bebas"/>
              </a:rPr>
              <a:t>COFFEE</a:t>
            </a:r>
            <a:endParaRPr lang="th-TH" sz="2400" b="1" i="0" spc="600" noProof="0" dirty="0">
              <a:solidFill>
                <a:schemeClr val="accent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0" name="ตัวแทนหมายเลขสไลด์ 21">
            <a:extLst>
              <a:ext uri="{FF2B5EF4-FFF2-40B4-BE49-F238E27FC236}">
                <a16:creationId xmlns:a16="http://schemas.microsoft.com/office/drawing/2014/main" xmlns="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th-TH" sz="1000" noProof="0" smtClean="0">
                <a:latin typeface="Leelawadee" panose="020B0502040204020203" pitchFamily="34" charset="-34"/>
                <a:cs typeface="Leelawadee" panose="020B0502040204020203" pitchFamily="34" charset="-34"/>
              </a:rPr>
              <a:pPr/>
              <a:t>‹#›</a:t>
            </a:fld>
            <a:endParaRPr lang="th-TH" sz="1000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31" name="ตัวเชื่อมต่อตรง 30">
            <a:extLst>
              <a:ext uri="{FF2B5EF4-FFF2-40B4-BE49-F238E27FC236}">
                <a16:creationId xmlns:a16="http://schemas.microsoft.com/office/drawing/2014/main" xmlns="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78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666" r:id="rId17"/>
    <p:sldLayoutId id="2147483650" r:id="rId18"/>
    <p:sldLayoutId id="2147483677" r:id="rId19"/>
    <p:sldLayoutId id="2147483673" r:id="rId20"/>
    <p:sldLayoutId id="2147483674" r:id="rId21"/>
    <p:sldLayoutId id="2147483680" r:id="rId22"/>
    <p:sldLayoutId id="2147483679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312104" y="414128"/>
            <a:ext cx="9658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งานการพยาบาลผู้ป่วยนอก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020976" y="1122014"/>
            <a:ext cx="931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  :  </a:t>
            </a:r>
            <a:r>
              <a:rPr lang="th-TH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sp>
        <p:nvSpPr>
          <p:cNvPr id="15" name="กล่องข้อความ 14"/>
          <p:cNvSpPr txBox="1"/>
          <p:nvPr/>
        </p:nvSpPr>
        <p:spPr>
          <a:xfrm>
            <a:off x="1310375" y="5384866"/>
            <a:ext cx="6980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นำเสนอโดย</a:t>
            </a:r>
            <a:r>
              <a:rPr lang="th-TH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ละมัย ถาวร   พยาบาลวิชาชีพชำนาญการ 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/>
          <a:srcRect t="2711" b="18873"/>
          <a:stretch/>
        </p:blipFill>
        <p:spPr>
          <a:xfrm>
            <a:off x="3458870" y="2020400"/>
            <a:ext cx="3121184" cy="32648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874079" y="-24255"/>
            <a:ext cx="965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</a:p>
          <a:p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  <a:p>
            <a:pPr algn="ctr"/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715589" y="1436751"/>
            <a:ext cx="617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41874"/>
              </p:ext>
            </p:extLst>
          </p:nvPr>
        </p:nvGraphicFramePr>
        <p:xfrm>
          <a:off x="733425" y="1981200"/>
          <a:ext cx="8867774" cy="2723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7873"/>
                <a:gridCol w="1137017"/>
                <a:gridCol w="1691613"/>
                <a:gridCol w="1115908"/>
                <a:gridCol w="1555363"/>
              </a:tblGrid>
              <a:tr h="45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cap="small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cap="small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cap="small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 (ตค-ธค) 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453850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cap="small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จำนวนผู้รับบริการ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cap="small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118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1,186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992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45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ระยะเวลารอคอย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ผู้ป่วยนอกทั่วไป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(นาที)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u="sng" cap="small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</a:t>
                      </a:r>
                      <a:r>
                        <a:rPr lang="en-US" sz="2400" cap="small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120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154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cap="small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138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90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ร้อยละความพึงพอใจ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ผู้ป่วยนอก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u="sng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85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cap="small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85.72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cap="small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84.72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cap="small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81.25/95.63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cap="small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</a:t>
                      </a:r>
                      <a:r>
                        <a:rPr lang="th-TH" sz="2400" cap="small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</a:t>
                      </a:r>
                      <a:r>
                        <a:rPr lang="th-TH" sz="2400" cap="small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en-US" sz="2400" cap="small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2400" cap="small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ธค</a:t>
                      </a:r>
                      <a:r>
                        <a:rPr lang="th-TH" sz="2400" cap="small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45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อัตราการคัดกรองผิดพลาด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cap="small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47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874079" y="-24255"/>
            <a:ext cx="965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</a:p>
          <a:p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  <a:p>
            <a:pPr algn="ctr"/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874079" y="1144363"/>
            <a:ext cx="617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874079" y="1729138"/>
            <a:ext cx="869854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คัดกรองผู้ป่วย เป็นกระบวนการประเมินสภาพของผู้ป่วยอย่างรวดเร็ว เพื่อตัดสินความ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เร่งด่วน 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อาการและนำ มาใช้ในการจัดลำดับความเร่งด่วนของอาการและการรักษาอย่างเหมาะสม ซึ่ง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เป็นกลไก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สำคัญในการบริหารความเสี่ยงของผู้รับบริการ และเป็นมาตรฐานในการปฏิบัติงาน เพื่อ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เกิดภาวะวิกฤตซึ่งสามารถเกิดขึ้นได้ตลอดเวลา ตั้งแต่แรกรับผู้ป่วย และระหว่างรอรับการ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ตรวจรักษา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ซึ่งอาจนำไปสู่การเสียชีวิตอย่างกะทันหัน หรือเกิดทุพพลภาพอย่างถาวรได้ ดังนั้นพยาบาล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ที่ให้บริการ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ผู้ป่วยนอก จึงต้องมีความสามารถในการประเมินเพื่อระบุปัญหาและความต้องการที่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เร่งด่วน และ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สำคัญได้อย่างแม่นยำ ครอบคลุม และนำไปสู่ความพึงพอใจต่อการบริการและตอบสนองกลยุทธ์การเข้าถึง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</a:t>
            </a:r>
          </a:p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บทเรียนที่ได้รับ</a:t>
            </a:r>
          </a:p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มีการทำงานเป็นทีมเช่น คัดกรอง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OPD ER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คลินิกเฉพาะโรค โดยมีวัตถุประสงค์ร่วมกันคือให้ผู้ป่วยได้รับการคัดกรองและประเมินอาการอย่างถูกต้อง และผู้ป่วยที่มีภาวะเร่งด่วนได้รับการตรวจรักษาที่รวดเร็ว ปลอดภัยเจ้าหน้าที่ในหน่วยงานมีการทบทวนและพัฒนาตนเองอย่างสม่ำเสมอเพื่อให้การคัดกรองมีประสิทธิภาพมากขึ้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โอกาสพัฒนา</a:t>
            </a:r>
          </a:p>
          <a:p>
            <a:pPr marL="800100" lvl="1" indent="-342900" algn="thaiDist">
              <a:buFont typeface="Wingdings" panose="05000000000000000000" pitchFamily="2" charset="2"/>
              <a:buChar char="§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ระยะรอคอยในผู้ป่วยระบบทางเดินหายใจ </a:t>
            </a:r>
            <a:endParaRPr lang="th-TH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§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ระยะรอคอยผู้ป่วยคัดกรองวัณ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โรค</a:t>
            </a:r>
          </a:p>
        </p:txBody>
      </p:sp>
    </p:spTree>
    <p:extLst>
      <p:ext uri="{BB962C8B-B14F-4D97-AF65-F5344CB8AC3E}">
        <p14:creationId xmlns:p14="http://schemas.microsoft.com/office/powerpoint/2010/main" val="285737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2590083" y="1567472"/>
            <a:ext cx="61709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  <a:endParaRPr lang="th-TH" sz="1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ผลการค้นหารูปภาพสำหรับ จบการนำเสน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34097" r="19881" b="18206"/>
          <a:stretch/>
        </p:blipFill>
        <p:spPr bwMode="auto">
          <a:xfrm>
            <a:off x="1515977" y="1684940"/>
            <a:ext cx="7603959" cy="34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9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7062" y="541506"/>
            <a:ext cx="8596668" cy="1320800"/>
          </a:xfrm>
        </p:spPr>
        <p:txBody>
          <a:bodyPr/>
          <a:lstStyle/>
          <a:p>
            <a:r>
              <a:rPr lang="th-TH" dirty="0">
                <a:solidFill>
                  <a:srgbClr val="C00000"/>
                </a:solidFill>
              </a:rPr>
              <a:t>ข้อเสนอแนะจากคณะกรรมการ</a:t>
            </a:r>
            <a:br>
              <a:rPr lang="th-TH" dirty="0">
                <a:solidFill>
                  <a:srgbClr val="C00000"/>
                </a:solidFill>
              </a:rPr>
            </a:b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-ให้เปลี่ยนชื่อเรื่องใหม่ เช่น การพัฒนาระบบบริการผู้ป่วยนอก</a:t>
            </a:r>
          </a:p>
          <a:p>
            <a:r>
              <a:rPr lang="th-TH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-อยากเห็นเรื่องประเด็นการคัดกรอง</a:t>
            </a:r>
          </a:p>
          <a:p>
            <a:r>
              <a:rPr lang="th-TH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-ปัญหาการคัดกรอง คือ อะไร เช่นคัดกรองผิดทาง ผิดแผนก ผิดประเภท ฉุกเฉิน ไม่ฉุกเฉิน </a:t>
            </a:r>
          </a:p>
          <a:p>
            <a:r>
              <a:rPr lang="th-TH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-ตัวที่เราต้องเอามาจับ เรื่องการคัดกรอง คัดแยก </a:t>
            </a:r>
          </a:p>
          <a:p>
            <a:r>
              <a:rPr lang="th-TH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-คัดถูกต้อง คืออะไร</a:t>
            </a:r>
          </a:p>
          <a:p>
            <a:r>
              <a:rPr lang="th-TH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กิจกรรมการพัฒนายังไม่ครบ loop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-เราต้องเก็บข้อมูลมาจากไหน ให้ได้ข้อมูลที่ครบ 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-ถ้าจะทำเรื่องการคัดกรองก็ต้องเปลี่ยนเนื้อหาใหม่ ถ้าจะเอาเนื้อหานี้ ให้เปลี่ยนชื่อเรื่อง</a:t>
            </a:r>
            <a:endParaRPr lang="th-TH" dirty="0">
              <a:solidFill>
                <a:srgbClr val="C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040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/>
          <p:cNvSpPr txBox="1"/>
          <p:nvPr/>
        </p:nvSpPr>
        <p:spPr>
          <a:xfrm>
            <a:off x="531179" y="1554093"/>
            <a:ext cx="94989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u="sng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</a:t>
            </a:r>
            <a:r>
              <a:rPr lang="th-TH" sz="28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และเหตุผล 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โรงพยาบาล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ชุมแพเป็นโรงพยาบาลทั่วไปขนาด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M1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มีนโยบายขยายสู่โรงพยาบาลระดับ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ภายในปี 2563 การเติบโตเป็นแบบก้าวกระโดด เกิดอาคารสถานที่ให้บริการเพิ่มขึ้นในพื้นที่อันจำกัด มีผลต่อการเข้าถึงจุดบริการภายในของโรงพยาบาลเอง นอกจากนี้ยังมีการขยายศักยภาพบริการตรวจรักษาพยาบาล มีแพทย์เฉพาะทางตาม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ครบทุกสาขา ทำให้ปริมาณผู้ป่วยนอกมีผู้รับบริการจำนวนเพิ่มขึ้นอย่างต่อเนื่อง 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การดำเนินงานที่ผ่านมาพบอุบัติการณ์การคัดกรองผิดพลาด ปี 2561 -2563(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ตค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ธค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ดังนี้  7, 4, 1 ราย  ทำให้ผู้ป่วยได้รับบริการล่าช้า เพิ่มระยะเวลารอคอย เสี่ยงต่อการถูกร้องเรียน กลุ่มงานการพยาบาลผู้ป่วยนอกจึงได้พัฒนาระบบบริการคัดกรองขึ้น</a:t>
            </a: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-621346" y="-11178"/>
            <a:ext cx="96583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</a:t>
            </a:r>
            <a:r>
              <a:rPr lang="th-TH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</a:p>
          <a:p>
            <a:pPr algn="ctr"/>
            <a:r>
              <a:rPr lang="th-TH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เรื่อง  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  <a:p>
            <a:pPr algn="ctr"/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/>
          <a:srcRect l="1386" t="4276" r="22567" b="-1441"/>
          <a:stretch/>
        </p:blipFill>
        <p:spPr>
          <a:xfrm>
            <a:off x="10378641" y="2026586"/>
            <a:ext cx="1683170" cy="18448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ผลการค้นหารูปภาพสำหรับ หลักการและเหตุผ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72" y="5052835"/>
            <a:ext cx="2353123" cy="14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/>
          <p:cNvSpPr txBox="1"/>
          <p:nvPr/>
        </p:nvSpPr>
        <p:spPr>
          <a:xfrm>
            <a:off x="783165" y="1258400"/>
            <a:ext cx="9498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คัดกรองผู้ป่วย รวดเร็ว ถูกต้อง และ ปลอดภัย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ความพึงพอใจผู้รับบริการมากกว่าร้อยละ85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3. อัตรา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การคัดกรองผิดพลาดลดลง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874079" y="-24255"/>
            <a:ext cx="965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</a:p>
          <a:p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  <a:p>
            <a:pPr algn="ctr"/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/>
          <a:srcRect l="106" t="809" r="26"/>
          <a:stretch/>
        </p:blipFill>
        <p:spPr>
          <a:xfrm>
            <a:off x="3228975" y="3143250"/>
            <a:ext cx="4257675" cy="31701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3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/>
          <p:cNvSpPr txBox="1"/>
          <p:nvPr/>
        </p:nvSpPr>
        <p:spPr>
          <a:xfrm>
            <a:off x="614370" y="1474000"/>
            <a:ext cx="94989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วิธีการดำเนินงาน</a:t>
            </a: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</a:t>
            </a:r>
          </a:p>
          <a:p>
            <a:pPr lvl="1"/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ประชุม</a:t>
            </a: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ทีมทำงาน</a:t>
            </a:r>
          </a:p>
          <a:p>
            <a:pPr lvl="1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 จัด</a:t>
            </a: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อบรมการคัดกรองผู้ป่วยร่วมกับพัฒนาระบบคัดกรอง ให้มีประสิทธิภาพ รวดเร็ว ถูกต้อง ปลอดภัย </a:t>
            </a:r>
          </a:p>
          <a:p>
            <a:pPr lvl="1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 มี</a:t>
            </a: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พยาบาลวิชาชีพให้การคัดกรองที่จุดบริการด้านหน้าแผนกผู้ป่วยนอก และมีการหมุนเวียนพยาบาลให้การคัดกรองในช่วงเวลา 07.00-08.00น.วันเวลาราชการทุกวัน</a:t>
            </a:r>
          </a:p>
          <a:p>
            <a:pPr lvl="1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 ทำ</a:t>
            </a: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หน้าที่ประชาสัมพันธ์ ให้ข้อมูล ติดต่อสอบถามแก่ผู้รับบริการ</a:t>
            </a:r>
          </a:p>
          <a:p>
            <a:pPr lvl="1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 สำรวจ</a:t>
            </a: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ความพึงพอใจผู้รับบริการในโรงพยาบาล โดยการใช้แบบประเมิน </a:t>
            </a:r>
            <a:r>
              <a:rPr lang="en-US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Paper </a:t>
            </a: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นำผลการประเมินมาปรับปรุงแก้ไขวิธีการดำเนินงาน</a:t>
            </a:r>
          </a:p>
          <a:p>
            <a:pPr lvl="1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 ติดตาม</a:t>
            </a: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ตัวชี้วัดความพึงพอใจ ข้อร้องเรียนผู้มารับบริการทุกเดือน</a:t>
            </a:r>
          </a:p>
          <a:p>
            <a:endParaRPr lang="th-TH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874079" y="-24255"/>
            <a:ext cx="965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</a:p>
          <a:p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  <a:p>
            <a:pPr algn="ctr"/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5" y="4210031"/>
            <a:ext cx="3214574" cy="24098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9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593180"/>
              </p:ext>
            </p:extLst>
          </p:nvPr>
        </p:nvGraphicFramePr>
        <p:xfrm>
          <a:off x="793908" y="1482693"/>
          <a:ext cx="8702518" cy="454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306"/>
                <a:gridCol w="3464836"/>
                <a:gridCol w="3000376"/>
              </a:tblGrid>
              <a:tr h="376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ประเด็นปัญหา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แผน/แนวทาง/การดำเนินการ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41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ความรวดเร็วในการให้บริการ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1.ปรับเปลี่ยนการคัดกรองผู้รับบริการด่านหน้าเป็นคัดแยกผู้ป่วยให้ไปรับบริการตรงแผนก                                           </a:t>
                      </a:r>
                      <a:endParaRPr lang="th-TH" sz="16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ผู้ป่วยนัดให้ไปรับบริการตรงที่แผนก    </a:t>
                      </a:r>
                      <a:endParaRPr lang="th-TH" sz="16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เพิ่มเวลาการทำงานของพยาบาลคัดกรองจากเดิม 8.00 น เป็น 7.00 น.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ประชุมการคัดกรองให้เป็นไปตามมาตรฐานการคัดกรอง          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5.มีตู้รับบริการผู้ป่วยอัตโนมัติ จำนวน 2 ตู้        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1.ระยะเวลารอคอยลดลงจาก154 นาที เป็น 138 นาที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ไม่พบข้อร้องเรียนจากการ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ให้บริการ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ผู้รับบริการเข้าสู่แต่ละแผนกที่นัดหมายได้รวดเร็วขึ้น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4.ทำให้การบริการด่านหน้ารวดเร็วขึ้น ลดความแออัดภายในบริเวณหน้าห้องบัตร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5.ผู้รับบริการมีความพึงพอใจ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874079" y="-24255"/>
            <a:ext cx="965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</a:p>
          <a:p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  <a:p>
            <a:pPr algn="ctr"/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785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37704"/>
              </p:ext>
            </p:extLst>
          </p:nvPr>
        </p:nvGraphicFramePr>
        <p:xfrm>
          <a:off x="793908" y="1482693"/>
          <a:ext cx="8702518" cy="454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306"/>
                <a:gridCol w="3464836"/>
                <a:gridCol w="3000376"/>
              </a:tblGrid>
              <a:tr h="376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ประเด็นปัญหา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แผน/แนวทาง/การดำเนินการ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41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  บรรยากาศแออัด คับแคบ เสียงดัง มลพิษจากควันรถ รับ ส่งผู้ป่วยเสี่ยงต่อการเกิดอุบัติเหตุจากรถของบุคคลากรและผู้มารับบริการ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ยกเลิก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เครื่องกดบัตรคิวที่เสียงดังเป็นระยะตามจำนวนครั้งการกดบัตรคิว และเสียงเรียกคิว รบกวนสมาธิการทำงานของบุคคลากร                                      </a:t>
                      </a:r>
                      <a:endParaRPr lang="th-TH" sz="16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ประชาสัมพันธ์ผู้มารับบริการไม่ควรนำญาติและเด็กมารพ.โดยไม่จำเป็น            </a:t>
                      </a:r>
                      <a:endParaRPr lang="th-TH" sz="16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ประสานงาน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กับ </a:t>
                      </a:r>
                      <a:r>
                        <a:rPr lang="th-TH" sz="1600" dirty="0" err="1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รปภ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ห้าม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รถรับ ส่งผู้ป่วยขึ้นมาบนอาคาร ยกเว้นรถรับ ส่งผู้ป่วยของโรงพยาบาลและรถกู้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ชีพ </a:t>
                      </a:r>
                      <a:r>
                        <a:rPr lang="th-TH" sz="1600" dirty="0" err="1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อบต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ประสานงานฝ่ายที่เกี่ยวข้อง แนะนำสถานที่จอดใกล้เคียง และใช้บริการรถสาธารณะ    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1.บรรยากาศการทำงานน่าอยู่ น่าทำงานเพิ่มขึ้น                             </a:t>
                      </a:r>
                      <a:endParaRPr lang="th-TH" sz="16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นัดผู้มารับบริการช่วงบ่าย ถ้าสะดวกและบ้านใกล้รพ.           </a:t>
                      </a:r>
                      <a:endParaRPr lang="en-US" sz="16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ไม่พบอุบัติการณ์อุบัติเหตุ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874079" y="-24255"/>
            <a:ext cx="965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</a:p>
          <a:p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  <a:p>
            <a:pPr algn="ctr"/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128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86857"/>
              </p:ext>
            </p:extLst>
          </p:nvPr>
        </p:nvGraphicFramePr>
        <p:xfrm>
          <a:off x="793908" y="1482693"/>
          <a:ext cx="8702518" cy="454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306"/>
                <a:gridCol w="3464836"/>
                <a:gridCol w="3000376"/>
              </a:tblGrid>
              <a:tr h="376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ประเด็นปัญหา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แผน/แนวทาง/การดำเนินการ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41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พนักงานเปลมีน้อยไม่เพียงพอ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1.ประชุมทบทวนระบบบริการกับหน่วยงานที่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เกี่ยวข้อง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ศึกษาดูงานรพศ.ขอนแก่นและรพ.ศรี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นครินทร์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แยกพนักงานเปลเป็นเปลนอกและเปลในเพื่อสะดวกในการให้บริการ                 </a:t>
                      </a:r>
                      <a:endParaRPr lang="th-TH" sz="16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อบรมพนักงานเปลเกี่ยวกับการ ปฏิบัติงาน กฎระเบียบ และการให้บริการที่ประทับใจ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1.ปรับเปลี่ยนระบบ</a:t>
                      </a:r>
                      <a:r>
                        <a:rPr lang="th-TH" sz="160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บริหารจัดการเวรเปลใหม่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874079" y="-24255"/>
            <a:ext cx="965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</a:p>
          <a:p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  <a:p>
            <a:pPr algn="ctr"/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15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88758"/>
              </p:ext>
            </p:extLst>
          </p:nvPr>
        </p:nvGraphicFramePr>
        <p:xfrm>
          <a:off x="793908" y="1482693"/>
          <a:ext cx="8702518" cy="4546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306"/>
                <a:gridCol w="3464836"/>
                <a:gridCol w="3000376"/>
              </a:tblGrid>
              <a:tr h="376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ประเด็นปัญหา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แผน/แนวทาง/การดำเนินการ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ผลการดำเนินการ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417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เครื่องมือไม่เพียงพอและไม่พร้อมใช้งาน </a:t>
                      </a: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เครื่องวัด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ดัน อัตโนมัติ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มีหนึ่งเครื่อง เจ้าหน้าที่วัดความดันโลหิตเอง ผู้รับบริการมีมาก ยืนรอนาน </a:t>
                      </a:r>
                      <a:endParaRPr lang="th-TH" sz="16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บุคลากรมีจำนวนจำกัดขณะที่ผู้ป่วย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OPD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มีจำนวนเพิ่มมากขึ้น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1.นำข้อมูลเสนอผู้บริหารทราบ  </a:t>
                      </a:r>
                      <a:endParaRPr lang="th-TH" sz="160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เพิ่ม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เครื่องวัด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BP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อัตโนมัติ จาก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เป็น</a:t>
                      </a:r>
                      <a:r>
                        <a:rPr lang="th-TH" sz="160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aseline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 ตัว</a:t>
                      </a:r>
                      <a:endParaRPr lang="th-TH" sz="1600" baseline="0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 ลด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ความแออัด ลดระยะรอคอย เจ้าหน้าที่สามารถบริหารจัดการอัตรากำลังได้เพิ่มขึ้น</a:t>
                      </a:r>
                      <a:endParaRPr lang="en-US" sz="11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874079" y="-24255"/>
            <a:ext cx="965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</a:p>
          <a:p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  <a:p>
            <a:pPr algn="ctr"/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713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124" y="84072"/>
            <a:ext cx="1779687" cy="1828800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874079" y="-24255"/>
            <a:ext cx="965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กิจกรรมการพัฒนาคุณภาพ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งานการพยาบาลผู้ป่วย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นอก</a:t>
            </a:r>
          </a:p>
          <a:p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</a:t>
            </a: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ระบบคัดกรอง ผู้ป่วยนอกโรงพยาบาลชุมแพ</a:t>
            </a:r>
          </a:p>
          <a:p>
            <a:pPr algn="ctr"/>
            <a:endParaRPr lang="th-TH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306014" y="969727"/>
            <a:ext cx="965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ขั้นตอนการปรับปรุงให้บริการ :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Flow chart 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พร้อมระบุเวลาในแต่ละขั้นตอน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743200" y="2179572"/>
            <a:ext cx="1152144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Check-in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สี่เหลี่ยมผืนผ้ามุมมน 42"/>
          <p:cNvSpPr/>
          <p:nvPr/>
        </p:nvSpPr>
        <p:spPr>
          <a:xfrm>
            <a:off x="2743200" y="2730553"/>
            <a:ext cx="1152144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รับบัตรคิว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สี่เหลี่ยมผืนผ้ามุมมน 43"/>
          <p:cNvSpPr/>
          <p:nvPr/>
        </p:nvSpPr>
        <p:spPr>
          <a:xfrm>
            <a:off x="2014109" y="3297875"/>
            <a:ext cx="2610326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ยื่นบัตรประชาชน ,ค้นบัตร เช็คสิทธิ์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สี่เหลี่ยมผืนผ้ามุมมน 44"/>
          <p:cNvSpPr/>
          <p:nvPr/>
        </p:nvSpPr>
        <p:spPr>
          <a:xfrm>
            <a:off x="2014109" y="3939284"/>
            <a:ext cx="2610326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V/S ,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 / นั่งรอเรียกชื่อ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สี่เหลี่ยมผืนผ้ามุมมน 45"/>
          <p:cNvSpPr/>
          <p:nvPr/>
        </p:nvSpPr>
        <p:spPr>
          <a:xfrm>
            <a:off x="2419159" y="4519130"/>
            <a:ext cx="1800225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พยาบาลซักประวัติ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สี่เหลี่ยมผืนผ้ามุมมน 46"/>
          <p:cNvSpPr/>
          <p:nvPr/>
        </p:nvSpPr>
        <p:spPr>
          <a:xfrm>
            <a:off x="2419158" y="5048906"/>
            <a:ext cx="1800225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พบแพทย์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สี่เหลี่ยมผืนผ้ามุมมน 47"/>
          <p:cNvSpPr/>
          <p:nvPr/>
        </p:nvSpPr>
        <p:spPr>
          <a:xfrm>
            <a:off x="2419158" y="5644085"/>
            <a:ext cx="1800225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ชำระเงิน / จ่ายยา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สี่เหลี่ยมผืนผ้ามุมมน 48"/>
          <p:cNvSpPr/>
          <p:nvPr/>
        </p:nvSpPr>
        <p:spPr>
          <a:xfrm>
            <a:off x="2419157" y="6239264"/>
            <a:ext cx="1800225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กลับบ้าน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สี่เหลี่ยมผืนผ้ามุมมน 51"/>
          <p:cNvSpPr/>
          <p:nvPr/>
        </p:nvSpPr>
        <p:spPr>
          <a:xfrm>
            <a:off x="1000125" y="1768138"/>
            <a:ext cx="3810000" cy="28946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&gt;&gt;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ระบบเดิม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รวมเวลา 154 นาที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สี่เหลี่ยมผืนผ้ามุมมน 52"/>
          <p:cNvSpPr/>
          <p:nvPr/>
        </p:nvSpPr>
        <p:spPr>
          <a:xfrm>
            <a:off x="861965" y="2618885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สี่เหลี่ยมผืนผ้ามุมมน 53"/>
          <p:cNvSpPr/>
          <p:nvPr/>
        </p:nvSpPr>
        <p:spPr>
          <a:xfrm>
            <a:off x="874079" y="2157661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สี่เหลี่ยมผืนผ้ามุมมน 54"/>
          <p:cNvSpPr/>
          <p:nvPr/>
        </p:nvSpPr>
        <p:spPr>
          <a:xfrm>
            <a:off x="799862" y="3297875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50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799862" y="3939283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20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มุมมน 56"/>
          <p:cNvSpPr/>
          <p:nvPr/>
        </p:nvSpPr>
        <p:spPr>
          <a:xfrm>
            <a:off x="766334" y="4505538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35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สี่เหลี่ยมผืนผ้ามุมมน 57"/>
          <p:cNvSpPr/>
          <p:nvPr/>
        </p:nvSpPr>
        <p:spPr>
          <a:xfrm>
            <a:off x="766334" y="5071793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สี่เหลี่ยมผืนผ้ามุมมน 58"/>
          <p:cNvSpPr/>
          <p:nvPr/>
        </p:nvSpPr>
        <p:spPr>
          <a:xfrm>
            <a:off x="766334" y="5644084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1" name="ลูกศรเชื่อมต่อแบบตรง 60"/>
          <p:cNvCxnSpPr>
            <a:stCxn id="4" idx="2"/>
            <a:endCxn id="43" idx="0"/>
          </p:cNvCxnSpPr>
          <p:nvPr/>
        </p:nvCxnSpPr>
        <p:spPr>
          <a:xfrm>
            <a:off x="3319272" y="2469039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61"/>
          <p:cNvCxnSpPr/>
          <p:nvPr/>
        </p:nvCxnSpPr>
        <p:spPr>
          <a:xfrm>
            <a:off x="3314316" y="3020020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/>
          <p:nvPr/>
        </p:nvCxnSpPr>
        <p:spPr>
          <a:xfrm>
            <a:off x="3314316" y="3587342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/>
          <p:nvPr/>
        </p:nvCxnSpPr>
        <p:spPr>
          <a:xfrm>
            <a:off x="3314316" y="4228750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/>
          <p:nvPr/>
        </p:nvCxnSpPr>
        <p:spPr>
          <a:xfrm>
            <a:off x="3332982" y="4787392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/>
          <p:nvPr/>
        </p:nvCxnSpPr>
        <p:spPr>
          <a:xfrm>
            <a:off x="3314316" y="5338373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/>
          <p:cNvCxnSpPr/>
          <p:nvPr/>
        </p:nvCxnSpPr>
        <p:spPr>
          <a:xfrm>
            <a:off x="3304407" y="5977750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สี่เหลี่ยมผืนผ้า 69"/>
          <p:cNvSpPr/>
          <p:nvPr/>
        </p:nvSpPr>
        <p:spPr>
          <a:xfrm>
            <a:off x="849510" y="1651357"/>
            <a:ext cx="4122540" cy="5101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สี่เหลี่ยมผืนผ้ามุมมน 71"/>
          <p:cNvSpPr/>
          <p:nvPr/>
        </p:nvSpPr>
        <p:spPr>
          <a:xfrm>
            <a:off x="7095786" y="2188253"/>
            <a:ext cx="1597122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Check-in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ใบนำทาง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สี่เหลี่ยมผืนผ้ามุมมน 73"/>
          <p:cNvSpPr/>
          <p:nvPr/>
        </p:nvSpPr>
        <p:spPr>
          <a:xfrm>
            <a:off x="6601301" y="2745633"/>
            <a:ext cx="2610326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ยื่นบัตรประชาชน ,ค้นบัตร เช็คสิทธิ์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สี่เหลี่ยมผืนผ้ามุมมน 74"/>
          <p:cNvSpPr/>
          <p:nvPr/>
        </p:nvSpPr>
        <p:spPr>
          <a:xfrm>
            <a:off x="6791710" y="3348012"/>
            <a:ext cx="2205273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V/S ,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 /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นั่งรอ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สี่เหลี่ยมผืนผ้ามุมมน 75"/>
          <p:cNvSpPr/>
          <p:nvPr/>
        </p:nvSpPr>
        <p:spPr>
          <a:xfrm>
            <a:off x="6961286" y="3954380"/>
            <a:ext cx="1800225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พยาบาลซักประวัติ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สี่เหลี่ยมผืนผ้ามุมมน 76"/>
          <p:cNvSpPr/>
          <p:nvPr/>
        </p:nvSpPr>
        <p:spPr>
          <a:xfrm>
            <a:off x="6961286" y="4589035"/>
            <a:ext cx="1800225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พบแพทย์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สี่เหลี่ยมผืนผ้ามุมมน 77"/>
          <p:cNvSpPr/>
          <p:nvPr/>
        </p:nvSpPr>
        <p:spPr>
          <a:xfrm>
            <a:off x="6961286" y="5178850"/>
            <a:ext cx="1800225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ชำระเงิน / จ่ายยา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สี่เหลี่ยมผืนผ้ามุมมน 78"/>
          <p:cNvSpPr/>
          <p:nvPr/>
        </p:nvSpPr>
        <p:spPr>
          <a:xfrm>
            <a:off x="6892683" y="5768665"/>
            <a:ext cx="1800225" cy="28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กลับบ้าน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สี่เหลี่ยมผืนผ้ามุมมน 79"/>
          <p:cNvSpPr/>
          <p:nvPr/>
        </p:nvSpPr>
        <p:spPr>
          <a:xfrm>
            <a:off x="5575203" y="1768138"/>
            <a:ext cx="3810000" cy="28946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&gt;&gt;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ระบบใหม่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รวมเวลา 138 นาที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สี่เหลี่ยมผืนผ้ามุมมน 80"/>
          <p:cNvSpPr/>
          <p:nvPr/>
        </p:nvSpPr>
        <p:spPr>
          <a:xfrm>
            <a:off x="5449157" y="2723916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53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สี่เหลี่ยมผืนผ้ามุมมน 81"/>
          <p:cNvSpPr/>
          <p:nvPr/>
        </p:nvSpPr>
        <p:spPr>
          <a:xfrm>
            <a:off x="5449157" y="2157661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3-5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สี่เหลี่ยมผืนผ้ามุมมน 82"/>
          <p:cNvSpPr/>
          <p:nvPr/>
        </p:nvSpPr>
        <p:spPr>
          <a:xfrm>
            <a:off x="5374940" y="3297875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21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สี่เหลี่ยมผืนผ้ามุมมน 83"/>
          <p:cNvSpPr/>
          <p:nvPr/>
        </p:nvSpPr>
        <p:spPr>
          <a:xfrm>
            <a:off x="5374940" y="3939283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23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สี่เหลี่ยมผืนผ้ามุมมน 84"/>
          <p:cNvSpPr/>
          <p:nvPr/>
        </p:nvSpPr>
        <p:spPr>
          <a:xfrm>
            <a:off x="5341412" y="4505538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6" name="สี่เหลี่ยมผืนผ้ามุมมน 85"/>
          <p:cNvSpPr/>
          <p:nvPr/>
        </p:nvSpPr>
        <p:spPr>
          <a:xfrm>
            <a:off x="5341412" y="5071793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สี่เหลี่ยมผืนผ้ามุมมน 86"/>
          <p:cNvSpPr/>
          <p:nvPr/>
        </p:nvSpPr>
        <p:spPr>
          <a:xfrm>
            <a:off x="5389554" y="5754899"/>
            <a:ext cx="1152144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5424588" y="1651357"/>
            <a:ext cx="4122540" cy="5101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9" name="ลูกศรเชื่อมต่อแบบตรง 88"/>
          <p:cNvCxnSpPr/>
          <p:nvPr/>
        </p:nvCxnSpPr>
        <p:spPr>
          <a:xfrm>
            <a:off x="7894347" y="2465649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สี่เหลี่ยมผืนผ้ามุมมน 89"/>
          <p:cNvSpPr/>
          <p:nvPr/>
        </p:nvSpPr>
        <p:spPr>
          <a:xfrm>
            <a:off x="874079" y="6238634"/>
            <a:ext cx="1027700" cy="289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 นาที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1" name="ลูกศรเชื่อมต่อแบบตรง 90"/>
          <p:cNvCxnSpPr/>
          <p:nvPr/>
        </p:nvCxnSpPr>
        <p:spPr>
          <a:xfrm>
            <a:off x="7885536" y="3076973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ลูกศรเชื่อมต่อแบบตรง 91"/>
          <p:cNvCxnSpPr/>
          <p:nvPr/>
        </p:nvCxnSpPr>
        <p:spPr>
          <a:xfrm>
            <a:off x="7867200" y="3677769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ลูกศรเชื่อมต่อแบบตรง 92"/>
          <p:cNvCxnSpPr/>
          <p:nvPr/>
        </p:nvCxnSpPr>
        <p:spPr>
          <a:xfrm>
            <a:off x="7851423" y="4257616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ลูกศรเชื่อมต่อแบบตรง 93"/>
          <p:cNvCxnSpPr/>
          <p:nvPr/>
        </p:nvCxnSpPr>
        <p:spPr>
          <a:xfrm>
            <a:off x="7805143" y="4878502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ลูกศรเชื่อมต่อแบบตรง 94"/>
          <p:cNvCxnSpPr/>
          <p:nvPr/>
        </p:nvCxnSpPr>
        <p:spPr>
          <a:xfrm>
            <a:off x="7792795" y="5507151"/>
            <a:ext cx="0" cy="261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33583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DA07E-9A1F-402C-A357-ABD24F8C703B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71af3243-3dd4-4a8d-8c0d-dd76da1f02a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1372</Words>
  <Application>Microsoft Office PowerPoint</Application>
  <PresentationFormat>กำหนดเอง</PresentationFormat>
  <Paragraphs>172</Paragraphs>
  <Slides>13</Slides>
  <Notes>12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ข้อเสนอแนะจากคณะกรรมการ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2020-03-03T04:29:48Z</dcterms:created>
  <dcterms:modified xsi:type="dcterms:W3CDTF">2020-03-16T06:52:48Z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